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320801" y="1017588"/>
            <a:ext cx="9571567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320801" y="1009650"/>
            <a:ext cx="9573684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6585" y="701676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723" y="65484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85" y="5357814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334" y="5357814"/>
            <a:ext cx="6711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634" y="5357814"/>
            <a:ext cx="73871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5B82B28-893B-4979-BC7B-4CA47176F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085099"/>
      </p:ext>
    </p:extLst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5F21-B6FB-42BA-A204-43C64D49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651380"/>
      </p:ext>
    </p:extLst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6D93-4A94-4002-AD1E-A3099843C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070264"/>
      </p:ext>
    </p:extLst>
  </p:cSld>
  <p:clrMapOvr>
    <a:masterClrMapping/>
  </p:clrMapOvr>
  <p:transition spd="slow"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BC719-B068-44E0-A0A0-158001612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48758"/>
      </p:ext>
    </p:extLst>
  </p:cSld>
  <p:clrMapOvr>
    <a:masterClrMapping/>
  </p:clrMapOvr>
  <p:transition spd="slow"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2A03-C42D-46ED-AEDE-63FDCCB58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4001"/>
      </p:ext>
    </p:extLst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01B4-2D89-4555-A4F6-6E7E64A16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090284"/>
      </p:ext>
    </p:extLst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9014-9FD1-47BC-9C4F-411F56EA3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542851"/>
      </p:ext>
    </p:extLst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6C94-1EBD-48E1-A1C8-9714E2FB8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525039"/>
      </p:ext>
    </p:extLst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2E69-9487-4C2C-9415-987D13543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47384"/>
      </p:ext>
    </p:extLst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A6BD-4D06-407E-9F14-6475C9E2C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380712"/>
      </p:ext>
    </p:extLst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9272-A43E-4FF5-BA2A-C393D9CF3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696448"/>
      </p:ext>
    </p:extLst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 rot="60000">
            <a:off x="5962651" y="603250"/>
            <a:ext cx="5050367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999067" y="576263"/>
            <a:ext cx="5052484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6084" y="5886451"/>
            <a:ext cx="16171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29301"/>
            <a:ext cx="46968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7451" y="5897564"/>
            <a:ext cx="7387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B2A1-AF69-4FB2-A0A5-96D5E8B5F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4063"/>
      </p:ext>
    </p:extLst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 rot="21540000">
            <a:off x="992717" y="576263"/>
            <a:ext cx="505248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rot="60000">
            <a:off x="5952067" y="603250"/>
            <a:ext cx="5052484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0318" y="5888039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30889"/>
            <a:ext cx="4425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39"/>
            <a:ext cx="738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A40A2-3048-4996-8080-C2AC0BE19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941658"/>
      </p:ext>
    </p:extLst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975784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975784" y="576263"/>
            <a:ext cx="1026160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6018" y="273051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399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460501" y="817564"/>
            <a:ext cx="928581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51567" y="2119314"/>
            <a:ext cx="826135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367" y="5808664"/>
            <a:ext cx="1617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5808664"/>
            <a:ext cx="7387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7734" y="5808664"/>
            <a:ext cx="7387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>
              <a:defRPr/>
            </a:pPr>
            <a:fld id="{05E4C38D-9D8E-436F-A059-7FB3F66D7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28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ll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619376" y="817564"/>
            <a:ext cx="7134225" cy="120173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  <a:t>Religion and </a:t>
            </a:r>
            <a: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  <a:t>Philosophy: Part 3</a:t>
            </a:r>
            <a:endParaRPr lang="en-US" altLang="en-US" b="1" dirty="0" smtClean="0">
              <a:solidFill>
                <a:srgbClr val="C00000"/>
              </a:solidFill>
              <a:cs typeface="Aharoni" pitchFamily="2" charset="0"/>
            </a:endParaRPr>
          </a:p>
        </p:txBody>
      </p:sp>
      <p:pic>
        <p:nvPicPr>
          <p:cNvPr id="9219" name="Picture 3" descr="C:\Program Files (x86)\Microsoft Office\MEDIA\CAGCAT10\j030091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03438"/>
            <a:ext cx="1798638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Program Files (x86)\Microsoft Office\MEDIA\CAGCAT10\j030105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3775" y="4191000"/>
            <a:ext cx="2482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Owner\AppData\Local\Microsoft\Windows\Temporary Internet Files\Content.IE5\6U2F184X\MC90024566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81500"/>
            <a:ext cx="1058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C:\Users\Owner\AppData\Local\Microsoft\Windows\Temporary Internet Files\Content.IE5\H6MQ49SX\MC900390622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14563"/>
            <a:ext cx="139858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C:\Users\Owner\AppData\Local\Microsoft\Windows\Temporary Internet Files\Content.IE5\BXPNTBME\MC900276878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083051"/>
            <a:ext cx="1827212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3" descr="C:\Users\Owner\AppData\Local\Microsoft\Windows\Temporary Internet Files\Content.IE5\CNBCS08V\MP90043296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6" y="2322513"/>
            <a:ext cx="20415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81371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Mecca, Saudi Arabia</a:t>
            </a:r>
          </a:p>
        </p:txBody>
      </p:sp>
      <p:pic>
        <p:nvPicPr>
          <p:cNvPr id="103426" name="Picture 2" descr="http://ts1.mm.bing.net/th?id=I4586295435003312&amp;pid=1.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8314" y="2133601"/>
            <a:ext cx="3494087" cy="366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0876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74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Organization of Space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828800"/>
            <a:ext cx="7086600" cy="2819400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algn="just" eaLnBrk="1" hangingPunct="1"/>
            <a:r>
              <a:rPr lang="en-US" alt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Mosques</a:t>
            </a:r>
            <a:r>
              <a:rPr lang="en-US" altLang="en-US" smtClean="0">
                <a:latin typeface="Times New Roman" panose="02020603050405020304" pitchFamily="18" charset="0"/>
              </a:rPr>
              <a:t>—Muslim house of worship; Minarets are towers which are features of mosques where a muzzan summons people to pray</a:t>
            </a:r>
          </a:p>
        </p:txBody>
      </p:sp>
      <p:pic>
        <p:nvPicPr>
          <p:cNvPr id="31748" name="Picture 6" descr="j030105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1" y="3733800"/>
            <a:ext cx="3692525" cy="2717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51396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cs typeface="Aharoni" pitchFamily="2" charset="0"/>
              </a:rPr>
              <a:t>Islam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905000"/>
            <a:ext cx="7772400" cy="3962400"/>
          </a:xfrm>
        </p:spPr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It is the </a:t>
            </a:r>
            <a:r>
              <a:rPr lang="en-US" sz="2800" b="1" dirty="0">
                <a:solidFill>
                  <a:srgbClr val="FF0000"/>
                </a:solidFill>
              </a:rPr>
              <a:t>second largest </a:t>
            </a:r>
            <a:r>
              <a:rPr lang="en-US" sz="2800" dirty="0"/>
              <a:t>religion in the world.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It is the predominant religion in: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Middle East from North Africa to Central Asia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Indonesia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Pakistan</a:t>
            </a:r>
          </a:p>
          <a:p>
            <a:pPr marL="640080" lvl="1" indent="-274320" algn="just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Bangladesh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It is also the </a:t>
            </a:r>
            <a:r>
              <a:rPr lang="en-US" sz="2800" b="1" dirty="0">
                <a:solidFill>
                  <a:srgbClr val="FF0000"/>
                </a:solidFill>
              </a:rPr>
              <a:t>youngest </a:t>
            </a:r>
            <a:r>
              <a:rPr lang="en-US" sz="2800" dirty="0"/>
              <a:t>of the world religions.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The religion is </a:t>
            </a:r>
            <a:r>
              <a:rPr lang="en-US" sz="2800" b="1" dirty="0">
                <a:solidFill>
                  <a:srgbClr val="FF0000"/>
                </a:solidFill>
              </a:rPr>
              <a:t>diffusing rapidly </a:t>
            </a:r>
            <a:r>
              <a:rPr lang="en-US" sz="2800" dirty="0"/>
              <a:t>to other areas.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4555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Origin of Islam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2119314"/>
            <a:ext cx="7391400" cy="4129087"/>
          </a:xfrm>
        </p:spPr>
        <p:txBody>
          <a:bodyPr/>
          <a:lstStyle/>
          <a:p>
            <a:pPr lvl="1" algn="just" eaLnBrk="1" hangingPunct="1"/>
            <a:r>
              <a:rPr lang="en-US" altLang="en-US" sz="2400"/>
              <a:t>Along with Jews and Christians, Muslims trace their religion to the children of </a:t>
            </a:r>
            <a:r>
              <a:rPr lang="en-US" altLang="en-US" sz="2400" b="1">
                <a:solidFill>
                  <a:srgbClr val="FF0000"/>
                </a:solidFill>
              </a:rPr>
              <a:t>Abraham.</a:t>
            </a:r>
          </a:p>
          <a:p>
            <a:pPr lvl="1" algn="just" eaLnBrk="1" hangingPunct="1"/>
            <a:r>
              <a:rPr lang="en-US" altLang="en-US" sz="2400"/>
              <a:t>The prophet Muhammad, who was born in Makkah (also spelled Mecca), </a:t>
            </a:r>
            <a:r>
              <a:rPr lang="en-US" altLang="en-US" sz="2400" b="1">
                <a:solidFill>
                  <a:srgbClr val="FF0000"/>
                </a:solidFill>
              </a:rPr>
              <a:t>founded</a:t>
            </a:r>
            <a:r>
              <a:rPr lang="en-US" altLang="en-US" sz="2400"/>
              <a:t> Islam (c. 610).</a:t>
            </a:r>
          </a:p>
          <a:p>
            <a:pPr lvl="1" algn="just" eaLnBrk="1" hangingPunct="1"/>
            <a:r>
              <a:rPr lang="en-US" altLang="en-US" sz="2400"/>
              <a:t>The Angel Gabriel gave Muhammad the elements of the gospel which were put into the holy book of the religion, the </a:t>
            </a:r>
            <a:r>
              <a:rPr lang="en-US" altLang="en-US" sz="2400" b="1">
                <a:solidFill>
                  <a:srgbClr val="FF0000"/>
                </a:solidFill>
              </a:rPr>
              <a:t>Quran</a:t>
            </a:r>
            <a:r>
              <a:rPr lang="en-US" altLang="en-US" sz="2400">
                <a:solidFill>
                  <a:srgbClr val="FF0000"/>
                </a:solidFill>
              </a:rPr>
              <a:t>.</a:t>
            </a:r>
          </a:p>
          <a:p>
            <a:pPr lvl="1" algn="just" eaLnBrk="1" hangingPunct="1"/>
            <a:r>
              <a:rPr lang="en-US" altLang="en-US" sz="2400"/>
              <a:t>Muhammad migrated to </a:t>
            </a:r>
            <a:r>
              <a:rPr lang="en-US" altLang="en-US" sz="2400" b="1">
                <a:solidFill>
                  <a:srgbClr val="FF0000"/>
                </a:solidFill>
              </a:rPr>
              <a:t>Medina</a:t>
            </a:r>
            <a:r>
              <a:rPr lang="en-US" altLang="en-US" sz="2400"/>
              <a:t>, where people listened to and adopted his declarations.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894808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C00000"/>
                </a:solidFill>
              </a:rPr>
              <a:t>Five Pillars of Faith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971801" y="2057400"/>
            <a:ext cx="6196013" cy="3429000"/>
          </a:xfrm>
        </p:spPr>
        <p:txBody>
          <a:bodyPr rtlCol="0">
            <a:normAutofit fontScale="92500"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n-US" sz="800" dirty="0"/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</a:rPr>
              <a:t>Reciting the words of witness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</a:rPr>
              <a:t>Worshipping five times a day facing Mecca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</a:rPr>
              <a:t>Giving alms (money or food) to the needy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</a:rPr>
              <a:t>Fasting during the holy month of Ramadan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</a:rPr>
              <a:t>Making a pilgrimage to Mecca at least once during a lifetime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latin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5273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Branches of Islam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b="1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Sunni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</a:rPr>
              <a:t>Arabic for “orthodox”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</a:rPr>
              <a:t>83% of Muslims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</a:rPr>
              <a:t>Dominant in Saudi Arabia</a:t>
            </a:r>
          </a:p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Shiite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</a:rPr>
              <a:t>70% live in Iran or Iraq</a:t>
            </a:r>
          </a:p>
        </p:txBody>
      </p:sp>
    </p:spTree>
    <p:extLst>
      <p:ext uri="{BB962C8B-B14F-4D97-AF65-F5344CB8AC3E}">
        <p14:creationId xmlns:p14="http://schemas.microsoft.com/office/powerpoint/2010/main" val="212396669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cs typeface="Aharoni" pitchFamily="2" charset="0"/>
              </a:rPr>
              <a:t>Islam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3200" dirty="0"/>
              <a:t>The </a:t>
            </a:r>
            <a:r>
              <a:rPr lang="en-US" sz="3200" b="1" dirty="0">
                <a:solidFill>
                  <a:srgbClr val="FF0000"/>
                </a:solidFill>
              </a:rPr>
              <a:t>Sunni </a:t>
            </a:r>
            <a:r>
              <a:rPr lang="en-US" sz="3200" dirty="0"/>
              <a:t>believe that successor should be chosen by agreement among the religion’s leaders.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3200" dirty="0"/>
              <a:t>The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Shiite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believe that the successor should be a member of Muhammad’s family.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3200" dirty="0"/>
              <a:t>Differences have often led to </a:t>
            </a:r>
            <a:r>
              <a:rPr lang="en-US" sz="3200" b="1" dirty="0">
                <a:solidFill>
                  <a:srgbClr val="FF0000"/>
                </a:solidFill>
              </a:rPr>
              <a:t>conflict.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001606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00000"/>
                </a:solidFill>
                <a:cs typeface="Aharoni" pitchFamily="2" charset="0"/>
              </a:rPr>
              <a:t>Islam</a:t>
            </a:r>
            <a:endParaRPr lang="en-US" altLang="en-US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76400"/>
            <a:ext cx="7239000" cy="3048000"/>
          </a:xfrm>
        </p:spPr>
        <p:txBody>
          <a:bodyPr/>
          <a:lstStyle/>
          <a:p>
            <a:pPr algn="just" eaLnBrk="1" hangingPunct="1"/>
            <a:endParaRPr lang="en-US" altLang="en-US" sz="800"/>
          </a:p>
          <a:p>
            <a:pPr algn="just" eaLnBrk="1" hangingPunct="1"/>
            <a:r>
              <a:rPr lang="en-US" altLang="en-US" sz="2800"/>
              <a:t>The split between the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 b="1">
                <a:solidFill>
                  <a:srgbClr val="FF0000"/>
                </a:solidFill>
              </a:rPr>
              <a:t>Sunni</a:t>
            </a:r>
            <a:r>
              <a:rPr lang="en-US" altLang="en-US" sz="2800" b="1">
                <a:solidFill>
                  <a:srgbClr val="FFFF00"/>
                </a:solidFill>
              </a:rPr>
              <a:t> </a:t>
            </a:r>
            <a:r>
              <a:rPr lang="en-US" altLang="en-US" sz="2800"/>
              <a:t>and </a:t>
            </a:r>
            <a:r>
              <a:rPr lang="en-US" altLang="en-US" sz="2800" b="1">
                <a:solidFill>
                  <a:srgbClr val="FF0000"/>
                </a:solidFill>
              </a:rPr>
              <a:t>Shiite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 sz="2800"/>
              <a:t>branches occurred over the rightful successor to </a:t>
            </a:r>
            <a:r>
              <a:rPr lang="en-US" altLang="en-US" sz="2800" b="1">
                <a:solidFill>
                  <a:srgbClr val="FF0000"/>
                </a:solidFill>
              </a:rPr>
              <a:t>Muhammad, </a:t>
            </a:r>
            <a:r>
              <a:rPr lang="en-US" altLang="en-US" sz="2800"/>
              <a:t>the religion’s founder.</a:t>
            </a:r>
          </a:p>
        </p:txBody>
      </p:sp>
      <p:pic>
        <p:nvPicPr>
          <p:cNvPr id="123906" name="Picture 2" descr="C:\Users\Owner\AppData\Local\Microsoft\Windows\Temporary Internet Files\Content.IE5\PKQ3KW4C\MP9004004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71979"/>
            <a:ext cx="3733800" cy="2181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7620000" y="5486401"/>
            <a:ext cx="1981200" cy="646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Al-</a:t>
            </a:r>
            <a:r>
              <a:rPr lang="en-US" b="1" dirty="0" err="1">
                <a:solidFill>
                  <a:prstClr val="black"/>
                </a:solidFill>
              </a:rPr>
              <a:t>Rifa'i</a:t>
            </a:r>
            <a:r>
              <a:rPr lang="en-US" b="1" dirty="0">
                <a:solidFill>
                  <a:prstClr val="black"/>
                </a:solidFill>
              </a:rPr>
              <a:t> Mosque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Egypt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8345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1"/>
            <a:ext cx="4764088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77638" y="1828800"/>
            <a:ext cx="1169551" cy="472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vert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Sunnis  and  Shiites  in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the  Middle  East</a:t>
            </a:r>
          </a:p>
        </p:txBody>
      </p:sp>
      <p:sp>
        <p:nvSpPr>
          <p:cNvPr id="33796" name="TextBox 2"/>
          <p:cNvSpPr txBox="1">
            <a:spLocks noChangeArrowheads="1"/>
          </p:cNvSpPr>
          <p:nvPr/>
        </p:nvSpPr>
        <p:spPr bwMode="auto">
          <a:xfrm>
            <a:off x="2514600" y="685801"/>
            <a:ext cx="723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Only two countries in the Middle East are majority Shiite: </a:t>
            </a:r>
            <a:r>
              <a:rPr lang="en-US" altLang="en-US" sz="2000" b="1">
                <a:solidFill>
                  <a:srgbClr val="FFFF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Iran </a:t>
            </a:r>
            <a:r>
              <a:rPr lang="en-US" altLang="en-US" sz="2000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000" b="1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Iraq.  </a:t>
            </a:r>
            <a:r>
              <a:rPr lang="en-US" altLang="en-US" sz="2000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All the rest, with the exception of Lebanon and Israel, are majority Sunni.  Historically, there have been many tensions between the two groups.</a:t>
            </a:r>
          </a:p>
        </p:txBody>
      </p:sp>
    </p:spTree>
    <p:extLst>
      <p:ext uri="{BB962C8B-B14F-4D97-AF65-F5344CB8AC3E}">
        <p14:creationId xmlns:p14="http://schemas.microsoft.com/office/powerpoint/2010/main" val="408795006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Diffusion of Islam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Hearth</a:t>
            </a:r>
            <a:r>
              <a:rPr lang="en-US" altLang="en-US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—Southwest Asia (Mecca, Saudi Arabia)</a:t>
            </a:r>
          </a:p>
          <a:p>
            <a:pPr algn="just" eaLnBrk="1" hangingPunct="1"/>
            <a:r>
              <a:rPr lang="en-US" altLang="en-US" smtClean="0">
                <a:latin typeface="Times New Roman" panose="02020603050405020304" pitchFamily="18" charset="0"/>
              </a:rPr>
              <a:t>Muslim armies took over portions of northern Africa, Asia (including India), and southern Europe and converted many non-Arabs, often through intermarriage.</a:t>
            </a:r>
          </a:p>
          <a:p>
            <a:pPr algn="just" eaLnBrk="1" hangingPunct="1"/>
            <a:r>
              <a:rPr lang="en-US" altLang="en-US" b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The religion has been diffused by missionaries and through trade.</a:t>
            </a:r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3529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Aharoni</vt:lpstr>
      <vt:lpstr>Arial</vt:lpstr>
      <vt:lpstr>Brush Script MT</vt:lpstr>
      <vt:lpstr>Calibri</vt:lpstr>
      <vt:lpstr>Constantia</vt:lpstr>
      <vt:lpstr>Corbel</vt:lpstr>
      <vt:lpstr>Franklin Gothic Book</vt:lpstr>
      <vt:lpstr>Garamond</vt:lpstr>
      <vt:lpstr>Rage Italic</vt:lpstr>
      <vt:lpstr>Times New Roman</vt:lpstr>
      <vt:lpstr>Pushpin</vt:lpstr>
      <vt:lpstr>Religion and Philosophy: Part 3</vt:lpstr>
      <vt:lpstr>Islam</vt:lpstr>
      <vt:lpstr>Origin of Islam</vt:lpstr>
      <vt:lpstr>Five Pillars of Faith</vt:lpstr>
      <vt:lpstr>Branches of Islam</vt:lpstr>
      <vt:lpstr>Islam</vt:lpstr>
      <vt:lpstr>Islam</vt:lpstr>
      <vt:lpstr>PowerPoint Presentation</vt:lpstr>
      <vt:lpstr>Diffusion of Islam</vt:lpstr>
      <vt:lpstr>Mecca, Saudi Arabia</vt:lpstr>
      <vt:lpstr>Organization of Space</vt:lpstr>
    </vt:vector>
  </TitlesOfParts>
  <Company>Gwinnett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and Philosophy: Part 3</dc:title>
  <dc:creator>Flanary, Geri</dc:creator>
  <cp:lastModifiedBy>Flanary, Geri</cp:lastModifiedBy>
  <cp:revision>1</cp:revision>
  <dcterms:created xsi:type="dcterms:W3CDTF">2019-06-01T23:10:05Z</dcterms:created>
  <dcterms:modified xsi:type="dcterms:W3CDTF">2019-06-01T23:10:25Z</dcterms:modified>
</cp:coreProperties>
</file>