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B82B28-893B-4979-BC7B-4CA47176F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33855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5F21-B6FB-42BA-A204-43C64D49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84950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6D93-4A94-4002-AD1E-A3099843C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67204"/>
      </p:ext>
    </p:extLst>
  </p:cSld>
  <p:clrMapOvr>
    <a:masterClrMapping/>
  </p:clrMapOvr>
  <p:transition spd="slow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C719-B068-44E0-A0A0-15800161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9528"/>
      </p:ext>
    </p:extLst>
  </p:cSld>
  <p:clrMapOvr>
    <a:masterClrMapping/>
  </p:clrMapOvr>
  <p:transition spd="slow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2A03-C42D-46ED-AEDE-63FDCCB5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5419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1B4-2D89-4555-A4F6-6E7E64A1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571415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9014-9FD1-47BC-9C4F-411F56EA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694482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C94-1EBD-48E1-A1C8-9714E2FB8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04944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2E69-9487-4C2C-9415-987D1354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93024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A6BD-4D06-407E-9F14-6475C9E2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6474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272-A43E-4FF5-BA2A-C393D9CF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20090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B2A1-AF69-4FB2-A0A5-96D5E8B5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66782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40A2-3048-4996-8080-C2AC0BE19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976719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05E4C38D-9D8E-436F-A059-7FB3F66D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19376" y="817564"/>
            <a:ext cx="7134225" cy="12017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Religion and </a:t>
            </a: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Philosophy:  Part 4</a:t>
            </a:r>
            <a:b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</a:br>
            <a:endParaRPr lang="en-US" altLang="en-US" b="1" dirty="0" smtClean="0">
              <a:solidFill>
                <a:srgbClr val="C00000"/>
              </a:solidFill>
              <a:cs typeface="Aharoni" pitchFamily="2" charset="0"/>
            </a:endParaRPr>
          </a:p>
        </p:txBody>
      </p:sp>
      <p:pic>
        <p:nvPicPr>
          <p:cNvPr id="9219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3438"/>
            <a:ext cx="179863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4191000"/>
            <a:ext cx="2482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Owner\AppData\Local\Microsoft\Windows\Temporary Internet Files\Content.IE5\6U2F184X\MC90024566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81500"/>
            <a:ext cx="1058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:\Users\Owner\AppData\Local\Microsoft\Windows\Temporary Internet Files\Content.IE5\H6MQ49SX\MC90039062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14563"/>
            <a:ext cx="139858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C:\Users\Owner\AppData\Local\Microsoft\Windows\Temporary Internet Files\Content.IE5\BXPNTBME\MC900276878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83051"/>
            <a:ext cx="18272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C:\Users\Owner\AppData\Local\Microsoft\Windows\Temporary Internet Files\Content.IE5\CNBCS08V\MP90043296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2322513"/>
            <a:ext cx="2041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4736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1500" b="1">
                <a:solidFill>
                  <a:srgbClr val="C00000"/>
                </a:solidFill>
              </a:rPr>
              <a:t/>
            </a:r>
            <a:br>
              <a:rPr lang="en-US" altLang="en-US" sz="11500" b="1">
                <a:solidFill>
                  <a:srgbClr val="C00000"/>
                </a:solidFill>
              </a:rPr>
            </a:br>
            <a:r>
              <a:rPr lang="en-US" altLang="en-US" sz="11500" b="1">
                <a:solidFill>
                  <a:srgbClr val="C00000"/>
                </a:solidFill>
              </a:rPr>
              <a:t/>
            </a:r>
            <a:br>
              <a:rPr lang="en-US" altLang="en-US" sz="11500" b="1">
                <a:solidFill>
                  <a:srgbClr val="C00000"/>
                </a:solidFill>
              </a:rPr>
            </a:br>
            <a:r>
              <a:rPr lang="en-US" altLang="en-US" sz="11500" b="1">
                <a:solidFill>
                  <a:srgbClr val="C00000"/>
                </a:solidFill>
              </a:rPr>
              <a:t>Ethnic Religions</a:t>
            </a:r>
          </a:p>
        </p:txBody>
      </p:sp>
    </p:spTree>
    <p:extLst>
      <p:ext uri="{BB962C8B-B14F-4D97-AF65-F5344CB8AC3E}">
        <p14:creationId xmlns:p14="http://schemas.microsoft.com/office/powerpoint/2010/main" val="167501560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Ethnic Religions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These religions appeal primarily to one group of people living in one place.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Followers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do not seek converts </a:t>
            </a:r>
            <a:r>
              <a:rPr lang="en-US" dirty="0" smtClean="0"/>
              <a:t>outside the group that gave rise to the religion. 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These religions tend to be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spatially concentrated.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Exception:  </a:t>
            </a:r>
            <a:r>
              <a:rPr lang="en-US" dirty="0" smtClean="0"/>
              <a:t>Judaism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Adherents tend to be widely scattered.</a:t>
            </a:r>
          </a:p>
        </p:txBody>
      </p:sp>
    </p:spTree>
    <p:extLst>
      <p:ext uri="{BB962C8B-B14F-4D97-AF65-F5344CB8AC3E}">
        <p14:creationId xmlns:p14="http://schemas.microsoft.com/office/powerpoint/2010/main" val="383153369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Judaism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048000"/>
            <a:ext cx="7543800" cy="26670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</a:t>
            </a:r>
            <a:r>
              <a:rPr lang="en-US" b="1" dirty="0" smtClean="0">
                <a:solidFill>
                  <a:srgbClr val="C00000"/>
                </a:solidFill>
              </a:rPr>
              <a:t>one of the world’s oldest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religions founded by Abraham in the lands bordering the </a:t>
            </a:r>
            <a:r>
              <a:rPr lang="en-US" b="1" dirty="0" smtClean="0">
                <a:solidFill>
                  <a:srgbClr val="C00000"/>
                </a:solidFill>
              </a:rPr>
              <a:t>eastern Mediterranean Sea.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Its members are widely distributed across the earth because of </a:t>
            </a:r>
            <a:r>
              <a:rPr lang="en-US" b="1" dirty="0" smtClean="0">
                <a:solidFill>
                  <a:srgbClr val="C00000"/>
                </a:solidFill>
              </a:rPr>
              <a:t>diaspora,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or forced exodus from their lands of origin.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6868" name="Picture 2" descr="C:\Users\Owner\AppData\Local\Microsoft\Windows\Temporary Internet Files\Content.IE5\PKQ3KW4C\MC90023907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747486"/>
            <a:ext cx="1612900" cy="1736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95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Judaism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World’s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oldest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recorded monotheistic religion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ethnic religion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Approximately 18 million Jews worldwide (6 million in the U.S.)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Hearth: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along the eastern Mediterranean Sea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Diffusion: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Jews have lived in Europe, North Africa, North America, and Asia—maintaining their religion while adopting local languages and other cultural characteristics</a:t>
            </a:r>
          </a:p>
        </p:txBody>
      </p:sp>
      <p:pic>
        <p:nvPicPr>
          <p:cNvPr id="49156" name="Picture 4" descr="C:\Users\e199800889\AppData\Local\Microsoft\Windows\Temporary Internet Files\Content.IE5\HMVYKIT5\MC900203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85800"/>
            <a:ext cx="1497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5073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Judaism </a:t>
            </a:r>
            <a:r>
              <a:rPr lang="en-US" altLang="en-US" sz="1800">
                <a:solidFill>
                  <a:srgbClr val="C00000"/>
                </a:solidFill>
              </a:rPr>
              <a:t>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Diffusion</a:t>
            </a:r>
            <a:r>
              <a:rPr lang="en-US" altLang="en-US" b="1" smtClean="0"/>
              <a:t>—Historically, Jews were forced to live in ghettos in the less desirable parts of European cities</a:t>
            </a:r>
            <a:r>
              <a:rPr lang="en-US" altLang="en-US" smtClean="0"/>
              <a:t>.  </a:t>
            </a:r>
            <a:r>
              <a:rPr lang="en-US" altLang="en-US" b="1" i="1" smtClean="0">
                <a:solidFill>
                  <a:srgbClr val="FF0000"/>
                </a:solidFill>
              </a:rPr>
              <a:t>Note:</a:t>
            </a:r>
            <a:r>
              <a:rPr lang="en-US" altLang="en-US" b="1" smtClean="0">
                <a:solidFill>
                  <a:srgbClr val="FF0000"/>
                </a:solidFill>
              </a:rPr>
              <a:t>  Ghettos are neighborhoods set up by law to be inhabited by Jews.  The term was first used in Venice, Italy during the 16</a:t>
            </a:r>
            <a:r>
              <a:rPr lang="en-US" altLang="en-US" b="1" baseline="30000" smtClean="0">
                <a:solidFill>
                  <a:srgbClr val="FF0000"/>
                </a:solidFill>
              </a:rPr>
              <a:t>th</a:t>
            </a:r>
            <a:r>
              <a:rPr lang="en-US" altLang="en-US" b="1" smtClean="0">
                <a:solidFill>
                  <a:srgbClr val="FF0000"/>
                </a:solidFill>
              </a:rPr>
              <a:t> century.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smtClean="0"/>
              <a:t>During the 1930’s and early 1940’s, many European Jews were killed and forced to emigrate, with many coming to the U.S.</a:t>
            </a:r>
          </a:p>
        </p:txBody>
      </p:sp>
    </p:spTree>
    <p:extLst>
      <p:ext uri="{BB962C8B-B14F-4D97-AF65-F5344CB8AC3E}">
        <p14:creationId xmlns:p14="http://schemas.microsoft.com/office/powerpoint/2010/main" val="22515021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C00000"/>
                </a:solidFill>
              </a:rPr>
              <a:t>Place of Worship: Synagogue</a:t>
            </a:r>
          </a:p>
        </p:txBody>
      </p:sp>
      <p:pic>
        <p:nvPicPr>
          <p:cNvPr id="51203" name="Picture 2" descr="Image result for synagog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9276" y="2438401"/>
            <a:ext cx="3484563" cy="3470275"/>
          </a:xfrm>
          <a:noFill/>
        </p:spPr>
      </p:pic>
    </p:spTree>
    <p:extLst>
      <p:ext uri="{BB962C8B-B14F-4D97-AF65-F5344CB8AC3E}">
        <p14:creationId xmlns:p14="http://schemas.microsoft.com/office/powerpoint/2010/main" val="2792684787"/>
      </p:ext>
    </p:extLst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838200"/>
            <a:ext cx="7467600" cy="5410200"/>
          </a:xfrm>
        </p:spPr>
        <p:txBody>
          <a:bodyPr rtlCol="0">
            <a:normAutofit/>
          </a:bodyPr>
          <a:lstStyle/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Buddhism</a:t>
            </a:r>
          </a:p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endParaRPr lang="en-US" sz="4000" b="1" dirty="0">
              <a:solidFill>
                <a:srgbClr val="C00000"/>
              </a:solidFill>
              <a:latin typeface="+mj-lt"/>
            </a:endParaRPr>
          </a:p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endParaRPr lang="en-US" sz="4000" b="1" dirty="0">
              <a:solidFill>
                <a:srgbClr val="C00000"/>
              </a:solidFill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the </a:t>
            </a:r>
            <a:r>
              <a:rPr lang="en-US" b="1" dirty="0" smtClean="0">
                <a:solidFill>
                  <a:srgbClr val="FF0000"/>
                </a:solidFill>
              </a:rPr>
              <a:t>third largest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universalizing religion.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hearth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of the religion was India where its founder,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Siddharta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(the Buddha) lived.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religion </a:t>
            </a:r>
            <a:r>
              <a:rPr lang="en-US" b="1" dirty="0" smtClean="0">
                <a:solidFill>
                  <a:srgbClr val="FF0000"/>
                </a:solidFill>
              </a:rPr>
              <a:t>diffused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along the Silk Road across the Indian Ocean to East and Southeast Asia primarily.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Today, the predominant religion in India is </a:t>
            </a:r>
            <a:r>
              <a:rPr lang="en-US" b="1" dirty="0" smtClean="0">
                <a:solidFill>
                  <a:srgbClr val="FF0000"/>
                </a:solidFill>
              </a:rPr>
              <a:t>Hinduism.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7891" name="Picture 2" descr="C:\Users\Owner\AppData\Local\Microsoft\Windows\Temporary Internet Files\Content.IE5\9D32JH15\MC9000479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1"/>
            <a:ext cx="22479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7561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Overview of Buddhism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1752601"/>
            <a:ext cx="4038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altLang="en-US" sz="260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600"/>
              <a:t>To many, Buddhism goes beyond religion and is more of a </a:t>
            </a:r>
            <a:r>
              <a:rPr lang="en-US" altLang="en-US" sz="2600" b="1">
                <a:solidFill>
                  <a:srgbClr val="FF0000"/>
                </a:solidFill>
              </a:rPr>
              <a:t>philosophy</a:t>
            </a:r>
            <a:r>
              <a:rPr lang="en-US" altLang="en-US" sz="2600"/>
              <a:t> or “way of life.” It is a philosophy because philosophy “means love of wisdom.”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600"/>
              <a:t>Buddhists adhere to the </a:t>
            </a:r>
            <a:r>
              <a:rPr lang="en-US" altLang="en-US" sz="2600" b="1">
                <a:solidFill>
                  <a:srgbClr val="FF0000"/>
                </a:solidFill>
              </a:rPr>
              <a:t>Four Noble Truths </a:t>
            </a:r>
            <a:r>
              <a:rPr lang="en-US" altLang="en-US" sz="2600"/>
              <a:t>and follow the </a:t>
            </a:r>
            <a:r>
              <a:rPr lang="en-US" altLang="en-US" sz="2600" b="1">
                <a:solidFill>
                  <a:srgbClr val="FF0000"/>
                </a:solidFill>
              </a:rPr>
              <a:t>Eightfold Path</a:t>
            </a:r>
            <a:r>
              <a:rPr lang="en-US" altLang="en-US" sz="2600"/>
              <a:t>.</a:t>
            </a:r>
          </a:p>
        </p:txBody>
      </p:sp>
      <p:pic>
        <p:nvPicPr>
          <p:cNvPr id="38916" name="Picture 7" descr="MCj0324240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2057400"/>
            <a:ext cx="2076450" cy="3581400"/>
          </a:xfrm>
        </p:spPr>
      </p:pic>
    </p:spTree>
    <p:extLst>
      <p:ext uri="{BB962C8B-B14F-4D97-AF65-F5344CB8AC3E}">
        <p14:creationId xmlns:p14="http://schemas.microsoft.com/office/powerpoint/2010/main" val="178051337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 The </a:t>
            </a:r>
            <a:r>
              <a:rPr lang="en-US" b="1" dirty="0">
                <a:solidFill>
                  <a:srgbClr val="C00000"/>
                </a:solidFill>
              </a:rPr>
              <a:t>Four Noble Truths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1" y="2286000"/>
            <a:ext cx="6765925" cy="3824288"/>
          </a:xfrm>
        </p:spPr>
        <p:txBody>
          <a:bodyPr/>
          <a:lstStyle/>
          <a:p>
            <a:pPr algn="just" eaLnBrk="1" hangingPunct="1"/>
            <a:r>
              <a:rPr lang="en-US" altLang="en-US" sz="2600" b="1">
                <a:solidFill>
                  <a:srgbClr val="FF0000"/>
                </a:solidFill>
              </a:rPr>
              <a:t>All human life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/>
              <a:t>contains suffering and sorrow.</a:t>
            </a:r>
          </a:p>
          <a:p>
            <a:pPr algn="just" eaLnBrk="1" hangingPunct="1"/>
            <a:r>
              <a:rPr lang="en-US" altLang="en-US" sz="2600"/>
              <a:t>A greedy desire for only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 b="1">
                <a:solidFill>
                  <a:srgbClr val="FF0000"/>
                </a:solidFill>
              </a:rPr>
              <a:t>pleasure and material things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/>
              <a:t>causes suffering and sorrow.</a:t>
            </a:r>
          </a:p>
          <a:p>
            <a:pPr algn="just" eaLnBrk="1" hangingPunct="1"/>
            <a:r>
              <a:rPr lang="en-US" altLang="en-US" sz="2600" b="1">
                <a:solidFill>
                  <a:srgbClr val="FF0000"/>
                </a:solidFill>
              </a:rPr>
              <a:t>Renouncing desire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/>
              <a:t>frees people from suffering and helps their souls attain </a:t>
            </a:r>
            <a:r>
              <a:rPr lang="en-US" altLang="en-US" sz="2600" b="1">
                <a:solidFill>
                  <a:srgbClr val="FF0000"/>
                </a:solidFill>
              </a:rPr>
              <a:t>nirvana </a:t>
            </a:r>
            <a:r>
              <a:rPr lang="en-US" altLang="en-US" sz="2600"/>
              <a:t>(a perfect peace).</a:t>
            </a:r>
          </a:p>
          <a:p>
            <a:pPr algn="just" eaLnBrk="1" hangingPunct="1"/>
            <a:r>
              <a:rPr lang="en-US" altLang="en-US" sz="2600"/>
              <a:t>Following the </a:t>
            </a:r>
            <a:r>
              <a:rPr lang="en-US" altLang="en-US" sz="2600" b="1">
                <a:solidFill>
                  <a:srgbClr val="FF0000"/>
                </a:solidFill>
              </a:rPr>
              <a:t>Eightfold Path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/>
              <a:t>leads to nirvana.</a:t>
            </a:r>
          </a:p>
        </p:txBody>
      </p:sp>
      <p:pic>
        <p:nvPicPr>
          <p:cNvPr id="39940" name="Picture 2" descr="C:\Users\Owner\AppData\Local\Microsoft\Windows\Temporary Internet Files\Content.IE5\9D32JH15\MC90024624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609601"/>
            <a:ext cx="1676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4052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What is the Eightfold Path?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828801"/>
            <a:ext cx="3657600" cy="4302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/>
              <a:t>One should </a:t>
            </a:r>
            <a:r>
              <a:rPr lang="en-US" altLang="en-US" sz="2200" b="1">
                <a:solidFill>
                  <a:srgbClr val="FF0000"/>
                </a:solidFill>
              </a:rPr>
              <a:t>see life as it really is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and understand the Four Noble Truths.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intention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(a commitment to improvement)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speech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(avoid lying and gossiping)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action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(avoid harming others, committing crimes, and seek to be honest)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828801"/>
            <a:ext cx="3429000" cy="4302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livelihood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(work a job that does not harm others)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effort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(work to prevent evil)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mindfulness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(a constant awareness of one’s self)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Right concentration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/>
              <a:t>(to direct mind meditation)</a:t>
            </a:r>
          </a:p>
        </p:txBody>
      </p:sp>
    </p:spTree>
    <p:extLst>
      <p:ext uri="{BB962C8B-B14F-4D97-AF65-F5344CB8AC3E}">
        <p14:creationId xmlns:p14="http://schemas.microsoft.com/office/powerpoint/2010/main" val="32087552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The Diffusion of Buddhism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mtClean="0"/>
              <a:t>Buddhism became a strong force in </a:t>
            </a:r>
            <a:r>
              <a:rPr lang="en-US" altLang="en-US" b="1" smtClean="0">
                <a:solidFill>
                  <a:srgbClr val="FF0000"/>
                </a:solidFill>
              </a:rPr>
              <a:t>India</a:t>
            </a:r>
            <a:r>
              <a:rPr lang="en-US" altLang="en-US" smtClean="0"/>
              <a:t> before Buddha's death.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diffusion</a:t>
            </a:r>
            <a:r>
              <a:rPr lang="en-US" altLang="en-US" smtClean="0"/>
              <a:t> of Buddhism, however, was limited until the Indian emperor Asoka became a convert and supported missionary activities.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/>
              <a:t>Soon, Buddhism became established in </a:t>
            </a:r>
            <a:r>
              <a:rPr lang="en-US" altLang="en-US" b="1" smtClean="0">
                <a:solidFill>
                  <a:srgbClr val="FF0000"/>
                </a:solidFill>
              </a:rPr>
              <a:t>China, Japan, Korea, and Southeast Asia,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where it is most practiced today. Hinduism is now the predominant Indian religion. </a:t>
            </a:r>
          </a:p>
        </p:txBody>
      </p:sp>
    </p:spTree>
    <p:extLst>
      <p:ext uri="{BB962C8B-B14F-4D97-AF65-F5344CB8AC3E}">
        <p14:creationId xmlns:p14="http://schemas.microsoft.com/office/powerpoint/2010/main" val="244068279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7162800" cy="5410200"/>
          </a:xfrm>
        </p:spPr>
        <p:txBody>
          <a:bodyPr rtlCol="0">
            <a:normAutofit lnSpcReduction="10000"/>
          </a:bodyPr>
          <a:lstStyle/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C00000"/>
                </a:solidFill>
                <a:latin typeface="+mj-lt"/>
                <a:cs typeface="Aharoni" pitchFamily="2" charset="-79"/>
              </a:rPr>
              <a:t>Buddhism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Aharoni" pitchFamily="2" charset="-79"/>
              </a:rPr>
              <a:t>Buddhism has three main branches: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Mahayana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—56% of Buddhists; characterized by broad inclusion of ideas and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dieties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 from other religions as it spread across East Asia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Theraveda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—38% of Buddhists; stricter adherence to Buddha’s teachings; strong in Southeast Asia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Tantrayana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—6% of Buddhists; emphasis on magic and meditation; found primarily in Tibet and Mongolia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73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Aharoni" pitchFamily="2" charset="-79"/>
              </a:rPr>
              <a:t>Other Universalizing Religions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FF0000"/>
                </a:solidFill>
              </a:rPr>
              <a:t>Sikhism</a:t>
            </a:r>
            <a:r>
              <a:rPr lang="en-US" altLang="en-US" b="1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stresses continual improvement and movement toward perfection by taking individual responsibility for  actions.  </a:t>
            </a:r>
          </a:p>
          <a:p>
            <a:pPr lvl="1" algn="just" eaLnBrk="1" hangingPunct="1"/>
            <a:r>
              <a:rPr lang="en-US" altLang="en-US" smtClean="0"/>
              <a:t>It combines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Hinduism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and </a:t>
            </a:r>
            <a:r>
              <a:rPr lang="en-US" altLang="en-US" b="1" smtClean="0">
                <a:solidFill>
                  <a:srgbClr val="FF0000"/>
                </a:solidFill>
              </a:rPr>
              <a:t>Islam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but centers its teaching on the founder, Nanak.</a:t>
            </a:r>
          </a:p>
          <a:p>
            <a:pPr lvl="1" algn="just" eaLnBrk="1" hangingPunct="1"/>
            <a:r>
              <a:rPr lang="en-US" altLang="en-US" smtClean="0"/>
              <a:t>Followers are </a:t>
            </a:r>
            <a:r>
              <a:rPr lang="en-US" altLang="en-US" b="1" smtClean="0">
                <a:solidFill>
                  <a:srgbClr val="FF0000"/>
                </a:solidFill>
              </a:rPr>
              <a:t>concentrated</a:t>
            </a:r>
            <a:r>
              <a:rPr lang="en-US" altLang="en-US" smtClean="0"/>
              <a:t> in the Punjab region of India.</a:t>
            </a:r>
          </a:p>
        </p:txBody>
      </p:sp>
      <p:pic>
        <p:nvPicPr>
          <p:cNvPr id="44036" name="Picture 2" descr="C:\Users\Owner\AppData\Local\Microsoft\Windows\Temporary Internet Files\Content.IE5\2TXBHVPI\MC90019543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6" y="4724400"/>
            <a:ext cx="17684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945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817564"/>
            <a:ext cx="7467600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Aharoni" pitchFamily="2" charset="-79"/>
              </a:rPr>
              <a:t>Other Universalizing Religions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Baha’i </a:t>
            </a:r>
            <a:r>
              <a:rPr lang="en-US" altLang="en-US" smtClean="0"/>
              <a:t>is a relatively new faith founded in Iran in 1844.</a:t>
            </a:r>
          </a:p>
          <a:p>
            <a:pPr eaLnBrk="1" hangingPunct="1"/>
            <a:r>
              <a:rPr lang="en-US" altLang="en-US" smtClean="0"/>
              <a:t>Most followers live in </a:t>
            </a:r>
            <a:r>
              <a:rPr lang="en-US" altLang="en-US" b="1" smtClean="0">
                <a:solidFill>
                  <a:srgbClr val="FF0000"/>
                </a:solidFill>
              </a:rPr>
              <a:t>Iran.</a:t>
            </a:r>
          </a:p>
        </p:txBody>
      </p:sp>
      <p:pic>
        <p:nvPicPr>
          <p:cNvPr id="125954" name="Picture 2" descr="C:\Users\Owner\AppData\Local\Microsoft\Windows\Temporary Internet Files\Content.IE5\6U2F184X\MC9001893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1" y="3657600"/>
            <a:ext cx="340201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615498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Religion and Philosophy:  Part 4 </vt:lpstr>
      <vt:lpstr>PowerPoint Presentation</vt:lpstr>
      <vt:lpstr>Overview of Buddhism</vt:lpstr>
      <vt:lpstr>       The Four Noble Truths</vt:lpstr>
      <vt:lpstr>What is the Eightfold Path?</vt:lpstr>
      <vt:lpstr>The Diffusion of Buddhism</vt:lpstr>
      <vt:lpstr>PowerPoint Presentation</vt:lpstr>
      <vt:lpstr>Other Universalizing Religions</vt:lpstr>
      <vt:lpstr>Other Universalizing Religions</vt:lpstr>
      <vt:lpstr>  Ethnic Religions</vt:lpstr>
      <vt:lpstr>Ethnic Religions</vt:lpstr>
      <vt:lpstr>Judaism</vt:lpstr>
      <vt:lpstr>Judaism</vt:lpstr>
      <vt:lpstr>Judaism (continued)</vt:lpstr>
      <vt:lpstr>Place of Worship: Synagogue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Philosophy:  Part 4 </dc:title>
  <dc:creator>Flanary, Geri</dc:creator>
  <cp:lastModifiedBy>Flanary, Geri</cp:lastModifiedBy>
  <cp:revision>1</cp:revision>
  <dcterms:created xsi:type="dcterms:W3CDTF">2019-06-01T23:15:22Z</dcterms:created>
  <dcterms:modified xsi:type="dcterms:W3CDTF">2019-06-01T23:15:42Z</dcterms:modified>
</cp:coreProperties>
</file>