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</p:grpSp>
      <p:sp>
        <p:nvSpPr>
          <p:cNvPr id="7" name="Freeform 6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320801" y="1017588"/>
            <a:ext cx="9571567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1320801" y="1009650"/>
            <a:ext cx="9573684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1026585" y="701676"/>
            <a:ext cx="755649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10567723" y="654844"/>
            <a:ext cx="566738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85" y="5357814"/>
            <a:ext cx="161924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6334" y="5357814"/>
            <a:ext cx="67119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4634" y="5357814"/>
            <a:ext cx="738717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5B82B28-893B-4979-BC7B-4CA47176F1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417382"/>
      </p:ext>
    </p:extLst>
  </p:cSld>
  <p:clrMapOvr>
    <a:masterClrMapping/>
  </p:clrMapOvr>
  <p:transition spd="slow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55F21-B6FB-42BA-A204-43C64D49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870122"/>
      </p:ext>
    </p:extLst>
  </p:cSld>
  <p:clrMapOvr>
    <a:masterClrMapping/>
  </p:clrMapOvr>
  <p:transition spd="slow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06D93-4A94-4002-AD1E-A3099843C0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004253"/>
      </p:ext>
    </p:extLst>
  </p:cSld>
  <p:clrMapOvr>
    <a:masterClrMapping/>
  </p:clrMapOvr>
  <p:transition spd="slow">
    <p:pull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BC719-B068-44E0-A0A0-1580016126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43547"/>
      </p:ext>
    </p:extLst>
  </p:cSld>
  <p:clrMapOvr>
    <a:masterClrMapping/>
  </p:clrMapOvr>
  <p:transition spd="slow">
    <p:pull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22A03-C42D-46ED-AEDE-63FDCCB588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09726"/>
      </p:ext>
    </p:extLst>
  </p:cSld>
  <p:clrMapOvr>
    <a:masterClrMapping/>
  </p:clrMapOvr>
  <p:transition spd="slow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401B4-2D89-4555-A4F6-6E7E64A16D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209648"/>
      </p:ext>
    </p:extLst>
  </p:cSld>
  <p:clrMapOvr>
    <a:masterClrMapping/>
  </p:clrMapOvr>
  <p:transition spd="slow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D9014-9FD1-47BC-9C4F-411F56EA3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9272959"/>
      </p:ext>
    </p:extLst>
  </p:cSld>
  <p:clrMapOvr>
    <a:masterClrMapping/>
  </p:clrMapOvr>
  <p:transition spd="slow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46C94-1EBD-48E1-A1C8-9714E2FB85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428089"/>
      </p:ext>
    </p:extLst>
  </p:cSld>
  <p:clrMapOvr>
    <a:masterClrMapping/>
  </p:clrMapOvr>
  <p:transition spd="slow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C2E69-9487-4C2C-9415-987D135437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078282"/>
      </p:ext>
    </p:extLst>
  </p:cSld>
  <p:clrMapOvr>
    <a:masterClrMapping/>
  </p:clrMapOvr>
  <p:transition spd="slow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CA6BD-4D06-407E-9F14-6475C9E2C9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858789"/>
      </p:ext>
    </p:extLst>
  </p:cSld>
  <p:clrMapOvr>
    <a:masterClrMapping/>
  </p:clrMapOvr>
  <p:transition spd="slow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09272-A43E-4FF5-BA2A-C393D9CF3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061354"/>
      </p:ext>
    </p:extLst>
  </p:cSld>
  <p:clrMapOvr>
    <a:masterClrMapping/>
  </p:clrMapOvr>
  <p:transition spd="slow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 rot="60000">
            <a:off x="5958417" y="604839"/>
            <a:ext cx="505248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 rot="60000">
            <a:off x="5962651" y="603250"/>
            <a:ext cx="5050367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 rot="21540000">
            <a:off x="999067" y="576263"/>
            <a:ext cx="5052484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999067" y="576263"/>
            <a:ext cx="5052484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3162300" y="293689"/>
            <a:ext cx="755651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467990" y="238919"/>
            <a:ext cx="566738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54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2154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6084" y="5886451"/>
            <a:ext cx="161713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1219201" y="5829301"/>
            <a:ext cx="469688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7451" y="5897564"/>
            <a:ext cx="73871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2B2A1-AF69-4FB2-A0A5-96D5E8B5F9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15605"/>
      </p:ext>
    </p:extLst>
  </p:cSld>
  <p:clrMapOvr>
    <a:masterClrMapping/>
  </p:clrMapOvr>
  <p:transition spd="slow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 rot="21540000">
            <a:off x="999067" y="576263"/>
            <a:ext cx="5052484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 rot="21540000">
            <a:off x="992717" y="576263"/>
            <a:ext cx="505248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 rot="60000">
            <a:off x="5958417" y="604839"/>
            <a:ext cx="505248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 rot="60000">
            <a:off x="5952067" y="603250"/>
            <a:ext cx="5052484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3162300" y="293689"/>
            <a:ext cx="755651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467990" y="238919"/>
            <a:ext cx="566738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54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2154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0318" y="5888039"/>
            <a:ext cx="161924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1219201" y="5830889"/>
            <a:ext cx="44259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3800" y="5900739"/>
            <a:ext cx="7387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A40A2-3048-4996-8080-C2AC0BE195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444960"/>
      </p:ext>
    </p:extLst>
  </p:cSld>
  <p:clrMapOvr>
    <a:masterClrMapping/>
  </p:clrMapOvr>
  <p:transition spd="slow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975784" y="574675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975784" y="576263"/>
            <a:ext cx="10261600" cy="5715000"/>
          </a:xfrm>
          <a:prstGeom prst="rect">
            <a:avLst/>
          </a:prstGeom>
          <a:blipFill dpi="0" rotWithShape="1">
            <a:blip r:embed="rId16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26018" y="273051"/>
            <a:ext cx="755649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10914856" y="203994"/>
            <a:ext cx="566738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460501" y="817564"/>
            <a:ext cx="928581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51567" y="2119314"/>
            <a:ext cx="8261351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367" y="5808664"/>
            <a:ext cx="1617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1" y="5808664"/>
            <a:ext cx="7387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7734" y="5808664"/>
            <a:ext cx="73871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Rage Italic" panose="03070502040507070304" pitchFamily="66" charset="0"/>
              </a:defRPr>
            </a:lvl1pPr>
          </a:lstStyle>
          <a:p>
            <a:pPr>
              <a:defRPr/>
            </a:pPr>
            <a:fld id="{05E4C38D-9D8E-436F-A059-7FB3F66D75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58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pull dir="u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619376" y="817564"/>
            <a:ext cx="7134225" cy="1201737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C00000"/>
                </a:solidFill>
                <a:cs typeface="Aharoni" pitchFamily="2" charset="0"/>
              </a:rPr>
              <a:t>Religion and </a:t>
            </a:r>
            <a:r>
              <a:rPr lang="en-US" altLang="en-US" b="1" dirty="0" smtClean="0">
                <a:solidFill>
                  <a:srgbClr val="C00000"/>
                </a:solidFill>
                <a:cs typeface="Aharoni" pitchFamily="2" charset="0"/>
              </a:rPr>
              <a:t>Philosophy:</a:t>
            </a:r>
            <a:br>
              <a:rPr lang="en-US" altLang="en-US" b="1" dirty="0" smtClean="0">
                <a:solidFill>
                  <a:srgbClr val="C00000"/>
                </a:solidFill>
                <a:cs typeface="Aharoni" pitchFamily="2" charset="0"/>
              </a:rPr>
            </a:br>
            <a:r>
              <a:rPr lang="en-US" altLang="en-US" b="1" dirty="0" smtClean="0">
                <a:solidFill>
                  <a:srgbClr val="C00000"/>
                </a:solidFill>
                <a:cs typeface="Aharoni" pitchFamily="2" charset="0"/>
              </a:rPr>
              <a:t>Part 5</a:t>
            </a:r>
            <a:endParaRPr lang="en-US" altLang="en-US" b="1" dirty="0" smtClean="0">
              <a:solidFill>
                <a:srgbClr val="C00000"/>
              </a:solidFill>
              <a:cs typeface="Aharoni" pitchFamily="2" charset="0"/>
            </a:endParaRPr>
          </a:p>
        </p:txBody>
      </p:sp>
      <p:pic>
        <p:nvPicPr>
          <p:cNvPr id="9219" name="Picture 3" descr="C:\Program Files (x86)\Microsoft Office\MEDIA\CAGCAT10\j0300912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03438"/>
            <a:ext cx="1798638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C:\Program Files (x86)\Microsoft Office\MEDIA\CAGCAT10\j0301050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3775" y="4191000"/>
            <a:ext cx="248285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C:\Users\Owner\AppData\Local\Microsoft\Windows\Temporary Internet Files\Content.IE5\6U2F184X\MC900245663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381500"/>
            <a:ext cx="10588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 descr="C:\Users\Owner\AppData\Local\Microsoft\Windows\Temporary Internet Files\Content.IE5\H6MQ49SX\MC900390622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214563"/>
            <a:ext cx="1398588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1" descr="C:\Users\Owner\AppData\Local\Microsoft\Windows\Temporary Internet Files\Content.IE5\BXPNTBME\MC900276878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4083051"/>
            <a:ext cx="1827212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3" descr="C:\Users\Owner\AppData\Local\Microsoft\Windows\Temporary Internet Files\Content.IE5\CNBCS08V\MP900432961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6" y="2322513"/>
            <a:ext cx="2041525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37499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00000"/>
                </a:solidFill>
              </a:rPr>
              <a:t>Divali</a:t>
            </a: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05000"/>
            <a:ext cx="508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146310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</a:rPr>
              <a:t>What about the Caste System?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1801" y="2590800"/>
            <a:ext cx="6196013" cy="2986088"/>
          </a:xfrm>
        </p:spPr>
        <p:txBody>
          <a:bodyPr/>
          <a:lstStyle/>
          <a:p>
            <a:pPr algn="just" eaLnBrk="1" hangingPunct="1"/>
            <a:r>
              <a:rPr lang="en-US" altLang="en-US" smtClean="0"/>
              <a:t>The subject remains </a:t>
            </a:r>
            <a:r>
              <a:rPr lang="en-US" altLang="en-US" b="1" smtClean="0">
                <a:solidFill>
                  <a:srgbClr val="FF0000"/>
                </a:solidFill>
              </a:rPr>
              <a:t>controversial</a:t>
            </a:r>
            <a:r>
              <a:rPr lang="en-US" altLang="en-US" smtClean="0"/>
              <a:t> in India today.</a:t>
            </a:r>
          </a:p>
          <a:p>
            <a:pPr algn="just" eaLnBrk="1" hangingPunct="1"/>
            <a:r>
              <a:rPr lang="en-US" altLang="en-US" smtClean="0"/>
              <a:t>Theoretically, there has been a </a:t>
            </a:r>
            <a:r>
              <a:rPr lang="en-US" altLang="en-US" b="1" smtClean="0">
                <a:solidFill>
                  <a:srgbClr val="FF0000"/>
                </a:solidFill>
              </a:rPr>
              <a:t>movement away </a:t>
            </a:r>
            <a:r>
              <a:rPr lang="en-US" altLang="en-US" smtClean="0"/>
              <a:t>from the caste system (e.g. Brahmans—highest caste—priests).</a:t>
            </a:r>
          </a:p>
          <a:p>
            <a:pPr algn="just" eaLnBrk="1" hangingPunct="1"/>
            <a:r>
              <a:rPr lang="en-US" altLang="en-US" smtClean="0"/>
              <a:t>The concept of </a:t>
            </a:r>
            <a:r>
              <a:rPr lang="en-US" altLang="en-US" b="1" smtClean="0">
                <a:solidFill>
                  <a:srgbClr val="FF0000"/>
                </a:solidFill>
              </a:rPr>
              <a:t>untouchables</a:t>
            </a:r>
            <a:r>
              <a:rPr lang="en-US" altLang="en-US" smtClean="0"/>
              <a:t> has been outlawed.</a:t>
            </a:r>
          </a:p>
        </p:txBody>
      </p:sp>
    </p:spTree>
    <p:extLst>
      <p:ext uri="{BB962C8B-B14F-4D97-AF65-F5344CB8AC3E}">
        <p14:creationId xmlns:p14="http://schemas.microsoft.com/office/powerpoint/2010/main" val="1114866498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3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0" y="1600200"/>
            <a:ext cx="45720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00000"/>
                </a:solidFill>
              </a:rPr>
              <a:t>JAINISM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2667000"/>
            <a:ext cx="5029200" cy="3657600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endParaRPr lang="en-US" sz="900" b="1" dirty="0"/>
          </a:p>
          <a:p>
            <a:pPr algn="just" eaLnBrk="1" hangingPunct="1">
              <a:defRPr/>
            </a:pPr>
            <a:r>
              <a:rPr lang="en-US" sz="2500" b="1" dirty="0">
                <a:solidFill>
                  <a:srgbClr val="FF0000"/>
                </a:solidFill>
              </a:rPr>
              <a:t>Hearth:</a:t>
            </a:r>
            <a:r>
              <a:rPr lang="en-US" sz="2500" dirty="0">
                <a:solidFill>
                  <a:srgbClr val="FF0000"/>
                </a:solidFill>
              </a:rPr>
              <a:t>  </a:t>
            </a:r>
            <a:r>
              <a:rPr lang="en-US" sz="2500" dirty="0"/>
              <a:t>South Asia</a:t>
            </a:r>
          </a:p>
          <a:p>
            <a:pPr algn="just" eaLnBrk="1" hangingPunct="1">
              <a:defRPr/>
            </a:pPr>
            <a:r>
              <a:rPr lang="en-US" sz="2500" dirty="0"/>
              <a:t>Stresses spiritual independence and equality of </a:t>
            </a:r>
            <a:r>
              <a:rPr lang="en-US" sz="2500" dirty="0">
                <a:solidFill>
                  <a:srgbClr val="FF0000"/>
                </a:solidFill>
              </a:rPr>
              <a:t>ALL</a:t>
            </a:r>
            <a:r>
              <a:rPr lang="en-US" sz="2500" dirty="0"/>
              <a:t> life.</a:t>
            </a:r>
          </a:p>
          <a:p>
            <a:pPr algn="just" eaLnBrk="1" hangingPunct="1">
              <a:defRPr/>
            </a:pPr>
            <a:r>
              <a:rPr lang="en-US" sz="2500" b="1" dirty="0">
                <a:solidFill>
                  <a:srgbClr val="FF0000"/>
                </a:solidFill>
              </a:rPr>
              <a:t>Jainism</a:t>
            </a:r>
            <a:r>
              <a:rPr lang="en-US" sz="2500" dirty="0"/>
              <a:t> does not include a belief in an omnipotent supreme being or creator, but rather in a universe regarded as eternal and governed by natural laws .</a:t>
            </a:r>
          </a:p>
        </p:txBody>
      </p:sp>
      <p:pic>
        <p:nvPicPr>
          <p:cNvPr id="63492" name="Picture 5" descr="MCj03644580000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685800"/>
            <a:ext cx="2871788" cy="3335338"/>
          </a:xfrm>
        </p:spPr>
      </p:pic>
    </p:spTree>
    <p:extLst>
      <p:ext uri="{BB962C8B-B14F-4D97-AF65-F5344CB8AC3E}">
        <p14:creationId xmlns:p14="http://schemas.microsoft.com/office/powerpoint/2010/main" val="2599401785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00000"/>
                </a:solidFill>
              </a:rPr>
              <a:t>Beliefs of Jainism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4600" y="2057400"/>
            <a:ext cx="7086600" cy="2514600"/>
          </a:xfrm>
        </p:spPr>
        <p:txBody>
          <a:bodyPr/>
          <a:lstStyle/>
          <a:p>
            <a:pPr eaLnBrk="1" hangingPunct="1"/>
            <a:r>
              <a:rPr lang="en-US" altLang="en-US" sz="2800"/>
              <a:t>Strong belief in </a:t>
            </a:r>
            <a:r>
              <a:rPr lang="en-US" altLang="en-US" sz="2800" b="1">
                <a:solidFill>
                  <a:srgbClr val="FF0000"/>
                </a:solidFill>
              </a:rPr>
              <a:t>nonviolence</a:t>
            </a:r>
          </a:p>
          <a:p>
            <a:pPr eaLnBrk="1" hangingPunct="1"/>
            <a:r>
              <a:rPr lang="en-US" altLang="en-US" sz="2800"/>
              <a:t>Every living thing has a soul; even killing an insect is evil.</a:t>
            </a:r>
          </a:p>
          <a:p>
            <a:pPr eaLnBrk="1" hangingPunct="1"/>
            <a:r>
              <a:rPr lang="en-US" altLang="en-US" sz="2800"/>
              <a:t>Followers are </a:t>
            </a:r>
            <a:r>
              <a:rPr lang="en-US" altLang="en-US" sz="2800" b="1">
                <a:solidFill>
                  <a:srgbClr val="FF0000"/>
                </a:solidFill>
              </a:rPr>
              <a:t>REQUIRED </a:t>
            </a:r>
            <a:r>
              <a:rPr lang="en-US" altLang="en-US" sz="2800"/>
              <a:t>to be vegetarians.</a:t>
            </a:r>
          </a:p>
        </p:txBody>
      </p:sp>
      <p:pic>
        <p:nvPicPr>
          <p:cNvPr id="64516" name="Picture 7" descr="MCj03540730000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4419600"/>
            <a:ext cx="3532188" cy="2127250"/>
          </a:xfrm>
        </p:spPr>
      </p:pic>
    </p:spTree>
    <p:extLst>
      <p:ext uri="{BB962C8B-B14F-4D97-AF65-F5344CB8AC3E}">
        <p14:creationId xmlns:p14="http://schemas.microsoft.com/office/powerpoint/2010/main" val="1339576095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00000"/>
                </a:solidFill>
              </a:rPr>
              <a:t>Jainism and Diet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defRPr/>
            </a:pPr>
            <a:endParaRPr lang="en-US" sz="2800" dirty="0"/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n-US" sz="2800" dirty="0"/>
              <a:t>As part of its stance on nonviolence, Jainism </a:t>
            </a:r>
            <a:r>
              <a:rPr lang="en-US" sz="2800" b="1" dirty="0">
                <a:solidFill>
                  <a:srgbClr val="FF0000"/>
                </a:solidFill>
              </a:rPr>
              <a:t>goes even beyond vegetarianism</a:t>
            </a:r>
            <a:r>
              <a:rPr lang="en-US" sz="2800" dirty="0"/>
              <a:t>, in that the Jain diet also excludes most root vegetables. 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n-US" sz="2800" dirty="0"/>
              <a:t>Observant Jains do not eat, drink, or travel after sunset, and always rise before sunrise. </a:t>
            </a:r>
          </a:p>
        </p:txBody>
      </p:sp>
    </p:spTree>
    <p:extLst>
      <p:ext uri="{BB962C8B-B14F-4D97-AF65-F5344CB8AC3E}">
        <p14:creationId xmlns:p14="http://schemas.microsoft.com/office/powerpoint/2010/main" val="3154807956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</a:rPr>
              <a:t>The Ethical Code of Jainism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mtClean="0"/>
              <a:t>The ethical code of Jainism is taken very seriously. Summarized in the </a:t>
            </a:r>
            <a:r>
              <a:rPr lang="en-US" altLang="en-US" b="1" smtClean="0">
                <a:solidFill>
                  <a:srgbClr val="C00000"/>
                </a:solidFill>
              </a:rPr>
              <a:t>Five Vows</a:t>
            </a:r>
            <a:r>
              <a:rPr lang="en-US" altLang="en-US" smtClean="0"/>
              <a:t>, they are followed by both lay people and monastics. These are: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FF0000"/>
                </a:solidFill>
              </a:rPr>
              <a:t>Nonviolence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FF0000"/>
                </a:solidFill>
              </a:rPr>
              <a:t>Truth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FF0000"/>
                </a:solidFill>
              </a:rPr>
              <a:t>Non-stealing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FF0000"/>
                </a:solidFill>
              </a:rPr>
              <a:t>Chastity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FF0000"/>
                </a:solidFill>
              </a:rPr>
              <a:t>Non-possession or Non-possessiveness</a:t>
            </a:r>
          </a:p>
        </p:txBody>
      </p:sp>
    </p:spTree>
    <p:extLst>
      <p:ext uri="{BB962C8B-B14F-4D97-AF65-F5344CB8AC3E}">
        <p14:creationId xmlns:p14="http://schemas.microsoft.com/office/powerpoint/2010/main" val="163334634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00000"/>
                </a:solidFill>
                <a:cs typeface="Aharoni" pitchFamily="2" charset="0"/>
              </a:rPr>
              <a:t>The Chinese Religions/Philosophies</a:t>
            </a:r>
            <a:endParaRPr lang="en-US" altLang="en-US" b="1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Buddhism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often blends with local belief systems, including </a:t>
            </a:r>
            <a:r>
              <a:rPr lang="en-US" b="1" dirty="0" smtClean="0">
                <a:solidFill>
                  <a:srgbClr val="FF0000"/>
                </a:solidFill>
              </a:rPr>
              <a:t>Confucianism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Daoism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both of which are often  viewed as philosophies.  </a:t>
            </a:r>
          </a:p>
          <a:p>
            <a:pPr marL="68263" indent="0" algn="just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solidFill>
                <a:srgbClr val="92D050"/>
              </a:solidFill>
            </a:endParaRPr>
          </a:p>
          <a:p>
            <a:pPr marL="68263" indent="0" algn="just" eaLnBrk="1" fontAlgn="auto" hangingPunct="1">
              <a:spcAft>
                <a:spcPts val="0"/>
              </a:spcAft>
              <a:buNone/>
              <a:defRPr/>
            </a:pP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29026" name="Picture 2" descr="C:\Users\Owner\AppData\Local\Microsoft\Windows\Temporary Internet Files\Content.IE5\8ZXXAEK3\MP90044349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040" y="3155952"/>
            <a:ext cx="4007581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2037912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00000"/>
                </a:solidFill>
                <a:cs typeface="Aharoni" pitchFamily="2" charset="0"/>
              </a:rPr>
              <a:t>The Chinese Religions</a:t>
            </a:r>
            <a:endParaRPr lang="en-US" altLang="en-US" b="1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2514600"/>
            <a:ext cx="4495800" cy="1720850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Confucianism</a:t>
            </a:r>
            <a:r>
              <a:rPr lang="en-US" altLang="en-US" sz="2800"/>
              <a:t> provides a code of moral conduct based on humaneness and family loyalty.</a:t>
            </a:r>
          </a:p>
        </p:txBody>
      </p:sp>
      <p:pic>
        <p:nvPicPr>
          <p:cNvPr id="68612" name="Picture 2" descr="C:\Users\Owner\AppData\Local\Microsoft\Windows\Temporary Internet Files\Content.IE5\2TXBHVPI\MC900045197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52601"/>
            <a:ext cx="13716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000306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b="1">
                <a:solidFill>
                  <a:srgbClr val="C00000"/>
                </a:solidFill>
              </a:rPr>
              <a:t>Hinduism</a:t>
            </a:r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743200" y="3352800"/>
            <a:ext cx="6934200" cy="2895600"/>
          </a:xfrm>
        </p:spPr>
        <p:txBody>
          <a:bodyPr/>
          <a:lstStyle/>
          <a:p>
            <a:pPr eaLnBrk="1" hangingPunct="1"/>
            <a:r>
              <a:rPr lang="en-US" altLang="en-US" sz="2800"/>
              <a:t>Hearth:  </a:t>
            </a:r>
            <a:r>
              <a:rPr lang="en-US" altLang="en-US" sz="2800" b="1">
                <a:solidFill>
                  <a:srgbClr val="FF0000"/>
                </a:solidFill>
              </a:rPr>
              <a:t>India</a:t>
            </a:r>
          </a:p>
          <a:p>
            <a:pPr algn="just" eaLnBrk="1" hangingPunct="1"/>
            <a:r>
              <a:rPr lang="en-US" altLang="en-US" sz="2800"/>
              <a:t>Only two of the major religious traditions do not trace their origins to a specific </a:t>
            </a:r>
            <a:r>
              <a:rPr lang="en-US" altLang="en-US" sz="2800" b="1">
                <a:solidFill>
                  <a:srgbClr val="FF0000"/>
                </a:solidFill>
              </a:rPr>
              <a:t>individual teacher or foundation figure.  Hinduism is one of those religions.</a:t>
            </a:r>
          </a:p>
          <a:p>
            <a:pPr eaLnBrk="1" hangingPunct="1"/>
            <a:r>
              <a:rPr lang="en-US" altLang="en-US" sz="2800"/>
              <a:t>An </a:t>
            </a:r>
            <a:r>
              <a:rPr lang="en-US" altLang="en-US" sz="2800" b="1">
                <a:solidFill>
                  <a:srgbClr val="FF0000"/>
                </a:solidFill>
              </a:rPr>
              <a:t>ethnic religion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/>
          </a:p>
        </p:txBody>
      </p:sp>
      <p:pic>
        <p:nvPicPr>
          <p:cNvPr id="52228" name="Picture 6" descr="MCj04058140000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1" y="1524000"/>
            <a:ext cx="1781175" cy="1752600"/>
          </a:xfrm>
        </p:spPr>
      </p:pic>
    </p:spTree>
    <p:extLst>
      <p:ext uri="{BB962C8B-B14F-4D97-AF65-F5344CB8AC3E}">
        <p14:creationId xmlns:p14="http://schemas.microsoft.com/office/powerpoint/2010/main" val="4252525867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0013" y="1143000"/>
            <a:ext cx="7086600" cy="3886200"/>
          </a:xfrm>
        </p:spPr>
        <p:txBody>
          <a:bodyPr rtlCol="0">
            <a:normAutofit/>
          </a:bodyPr>
          <a:lstStyle/>
          <a:p>
            <a:pPr marL="68263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4400" b="1" dirty="0">
                <a:solidFill>
                  <a:srgbClr val="C00000"/>
                </a:solidFill>
                <a:latin typeface="+mj-lt"/>
              </a:rPr>
              <a:t>Hinduism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It is the world’s </a:t>
            </a:r>
            <a:r>
              <a:rPr lang="en-US" b="1" dirty="0" smtClean="0">
                <a:solidFill>
                  <a:srgbClr val="FF0000"/>
                </a:solidFill>
              </a:rPr>
              <a:t>third largest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religion.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Most adherents live in </a:t>
            </a:r>
            <a:r>
              <a:rPr lang="en-US" b="1" dirty="0" smtClean="0">
                <a:solidFill>
                  <a:srgbClr val="FF0000"/>
                </a:solidFill>
              </a:rPr>
              <a:t>India.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It is generally regarded as the </a:t>
            </a:r>
            <a:r>
              <a:rPr lang="en-US" b="1" dirty="0" smtClean="0">
                <a:solidFill>
                  <a:srgbClr val="FF0000"/>
                </a:solidFill>
              </a:rPr>
              <a:t>world’s  oldest organized religion.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3251" name="Picture 2" descr="C:\Users\Owner\AppData\Local\Microsoft\Windows\Temporary Internet Files\Content.IE5\PKQ3KW4C\MC90023115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3581400"/>
            <a:ext cx="16764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78993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00000"/>
                </a:solidFill>
              </a:rPr>
              <a:t>Facts about Hinduism…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000" dirty="0"/>
              <a:t>The word </a:t>
            </a:r>
            <a:r>
              <a:rPr lang="en-US" sz="3000" dirty="0">
                <a:solidFill>
                  <a:srgbClr val="FF0000"/>
                </a:solidFill>
              </a:rPr>
              <a:t>“</a:t>
            </a:r>
            <a:r>
              <a:rPr lang="en-US" sz="3000" b="1" dirty="0">
                <a:solidFill>
                  <a:srgbClr val="FF0000"/>
                </a:solidFill>
              </a:rPr>
              <a:t>Hinduism</a:t>
            </a:r>
            <a:r>
              <a:rPr lang="en-US" sz="3000" dirty="0">
                <a:solidFill>
                  <a:srgbClr val="FF0000"/>
                </a:solidFill>
              </a:rPr>
              <a:t>” </a:t>
            </a:r>
            <a:r>
              <a:rPr lang="en-US" sz="3000" dirty="0"/>
              <a:t>comes from an ancient Persian word meaning “river.”</a:t>
            </a: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000" dirty="0"/>
              <a:t>About </a:t>
            </a:r>
            <a:r>
              <a:rPr lang="en-US" sz="3000" b="1" dirty="0">
                <a:solidFill>
                  <a:srgbClr val="FF0000"/>
                </a:solidFill>
              </a:rPr>
              <a:t>80% of India’s population </a:t>
            </a:r>
            <a:r>
              <a:rPr lang="en-US" sz="3000" dirty="0"/>
              <a:t>regard themselves as Hindus and 30 million Hindus live outside of India.  </a:t>
            </a: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000" dirty="0"/>
              <a:t>There are close to </a:t>
            </a:r>
            <a:r>
              <a:rPr lang="en-US" sz="3000" b="1" dirty="0">
                <a:solidFill>
                  <a:srgbClr val="FF0000"/>
                </a:solidFill>
              </a:rPr>
              <a:t>one billion </a:t>
            </a:r>
            <a:r>
              <a:rPr lang="en-US" sz="3000" dirty="0"/>
              <a:t>Hindus worldwide.</a:t>
            </a: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000" dirty="0"/>
              <a:t>Hinduism is the </a:t>
            </a:r>
            <a:r>
              <a:rPr lang="en-US" sz="3000" b="1" dirty="0">
                <a:solidFill>
                  <a:srgbClr val="FF0000"/>
                </a:solidFill>
              </a:rPr>
              <a:t>third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/>
              <a:t>largest religion in the world.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800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800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6968170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75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75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590800"/>
            <a:ext cx="7239000" cy="3671888"/>
          </a:xfrm>
        </p:spPr>
        <p:txBody>
          <a:bodyPr rtlCol="0">
            <a:normAutofit/>
          </a:bodyPr>
          <a:lstStyle/>
          <a:p>
            <a:pPr marL="68263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4000" b="1" dirty="0">
                <a:solidFill>
                  <a:srgbClr val="C00000"/>
                </a:solidFill>
                <a:latin typeface="+mj-lt"/>
              </a:rPr>
              <a:t>Hinduism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The religion has </a:t>
            </a:r>
            <a:r>
              <a:rPr lang="en-US" sz="2800" b="1" dirty="0">
                <a:solidFill>
                  <a:srgbClr val="FF0000"/>
                </a:solidFill>
              </a:rPr>
              <a:t>no central god 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or </a:t>
            </a:r>
            <a:r>
              <a:rPr lang="en-US" sz="2800" b="1" dirty="0">
                <a:solidFill>
                  <a:srgbClr val="FF0000"/>
                </a:solidFill>
              </a:rPr>
              <a:t>single holy book.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There is a belief in the existence of a </a:t>
            </a:r>
            <a:r>
              <a:rPr lang="en-US" sz="2800" b="1" dirty="0">
                <a:solidFill>
                  <a:srgbClr val="FF0000"/>
                </a:solidFill>
              </a:rPr>
              <a:t>universal spirit 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(Brahman) that manifests itself in many shapes and forms, including Vishnu and Shiva.</a:t>
            </a:r>
          </a:p>
          <a:p>
            <a:pPr marL="68263" indent="0" algn="ctr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</p:txBody>
      </p:sp>
      <p:pic>
        <p:nvPicPr>
          <p:cNvPr id="55299" name="Picture 2" descr="C:\Users\Owner\AppData\Local\Microsoft\Windows\Temporary Internet Files\Content.IE5\2TXBHVPI\MC90004807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85800"/>
            <a:ext cx="1422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620965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817564"/>
            <a:ext cx="7162800" cy="12017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</a:rPr>
              <a:t>More facts about Hinduism…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2590800" y="2119314"/>
            <a:ext cx="7239000" cy="3976687"/>
          </a:xfrm>
        </p:spPr>
        <p:txBody>
          <a:bodyPr/>
          <a:lstStyle/>
          <a:p>
            <a:pPr algn="just" eaLnBrk="1" hangingPunct="1"/>
            <a:r>
              <a:rPr lang="en-US" altLang="en-US" sz="2600"/>
              <a:t>The religion includes numerous </a:t>
            </a:r>
            <a:r>
              <a:rPr lang="en-US" altLang="en-US" sz="2600" b="1">
                <a:solidFill>
                  <a:srgbClr val="FF0000"/>
                </a:solidFill>
              </a:rPr>
              <a:t>traditions</a:t>
            </a:r>
            <a:r>
              <a:rPr lang="en-US" altLang="en-US" sz="2600">
                <a:solidFill>
                  <a:srgbClr val="FF0000"/>
                </a:solidFill>
              </a:rPr>
              <a:t>.</a:t>
            </a:r>
          </a:p>
          <a:p>
            <a:pPr algn="just" eaLnBrk="1" hangingPunct="1"/>
            <a:r>
              <a:rPr lang="en-US" altLang="en-US" sz="2600"/>
              <a:t>Scholars describe modern Hinduism as the product of religious development in India that spans nearly four thousand years, making it the </a:t>
            </a:r>
            <a:r>
              <a:rPr lang="en-US" altLang="en-US" sz="2600" b="1">
                <a:solidFill>
                  <a:srgbClr val="FF0000"/>
                </a:solidFill>
              </a:rPr>
              <a:t>oldest</a:t>
            </a:r>
            <a:r>
              <a:rPr lang="en-US" altLang="en-US" sz="2600"/>
              <a:t> surviving world religion.</a:t>
            </a:r>
          </a:p>
          <a:p>
            <a:pPr algn="just" eaLnBrk="1" hangingPunct="1"/>
            <a:r>
              <a:rPr lang="en-US" altLang="en-US" sz="2600"/>
              <a:t>Hindus believe that there are </a:t>
            </a:r>
            <a:r>
              <a:rPr lang="en-US" altLang="en-US" sz="2600" b="1">
                <a:solidFill>
                  <a:srgbClr val="FF0000"/>
                </a:solidFill>
              </a:rPr>
              <a:t>many paths </a:t>
            </a:r>
            <a:r>
              <a:rPr lang="en-US" altLang="en-US" sz="2600"/>
              <a:t>to “god.”</a:t>
            </a:r>
          </a:p>
          <a:p>
            <a:pPr algn="just" eaLnBrk="1" hangingPunct="1"/>
            <a:r>
              <a:rPr lang="en-US" altLang="en-US" sz="2600" b="1">
                <a:solidFill>
                  <a:srgbClr val="FF0000"/>
                </a:solidFill>
              </a:rPr>
              <a:t>Original language:</a:t>
            </a:r>
            <a:r>
              <a:rPr lang="en-US" altLang="en-US" sz="2600">
                <a:solidFill>
                  <a:srgbClr val="FF0000"/>
                </a:solidFill>
              </a:rPr>
              <a:t>  </a:t>
            </a:r>
            <a:r>
              <a:rPr lang="en-US" altLang="en-US" sz="2600"/>
              <a:t>Sanskrit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66857792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00000"/>
                </a:solidFill>
              </a:rPr>
              <a:t>Organization of Space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667000" y="1905000"/>
            <a:ext cx="7010400" cy="1600200"/>
          </a:xfrm>
        </p:spPr>
        <p:txBody>
          <a:bodyPr rtlCol="0">
            <a:normAutofit fontScale="77500" lnSpcReduction="2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dirty="0"/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3600" dirty="0"/>
              <a:t>	</a:t>
            </a:r>
            <a:r>
              <a:rPr lang="en-US" sz="5200" b="1" dirty="0">
                <a:solidFill>
                  <a:srgbClr val="FF0000"/>
                </a:solidFill>
                <a:latin typeface="+mj-lt"/>
              </a:rPr>
              <a:t>Place of worship:  </a:t>
            </a:r>
            <a:r>
              <a:rPr lang="en-US" sz="5200" dirty="0">
                <a:latin typeface="+mj-lt"/>
              </a:rPr>
              <a:t>temple or home shrine</a:t>
            </a:r>
          </a:p>
        </p:txBody>
      </p:sp>
      <p:pic>
        <p:nvPicPr>
          <p:cNvPr id="57348" name="Picture 6" descr="MCBL00010_0000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3657600"/>
            <a:ext cx="3886200" cy="2952750"/>
          </a:xfrm>
        </p:spPr>
      </p:pic>
    </p:spTree>
    <p:extLst>
      <p:ext uri="{BB962C8B-B14F-4D97-AF65-F5344CB8AC3E}">
        <p14:creationId xmlns:p14="http://schemas.microsoft.com/office/powerpoint/2010/main" val="2233790748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00000"/>
                </a:solidFill>
              </a:rPr>
              <a:t>MAJOR HOLIDAYS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Include:</a:t>
            </a:r>
          </a:p>
          <a:p>
            <a:pPr lvl="1" eaLnBrk="1" hangingPunct="1"/>
            <a:r>
              <a:rPr lang="en-US" altLang="en-US" sz="3200">
                <a:solidFill>
                  <a:srgbClr val="FF0000"/>
                </a:solidFill>
              </a:rPr>
              <a:t>Diwali:  </a:t>
            </a:r>
            <a:r>
              <a:rPr lang="en-US" altLang="en-US" sz="3200"/>
              <a:t>“Festival of Lights” (mid-November)</a:t>
            </a:r>
          </a:p>
          <a:p>
            <a:pPr lvl="1" eaLnBrk="1" hangingPunct="1"/>
            <a:r>
              <a:rPr lang="en-US" altLang="en-US" sz="3200">
                <a:solidFill>
                  <a:srgbClr val="FF0000"/>
                </a:solidFill>
              </a:rPr>
              <a:t>Holi: </a:t>
            </a:r>
            <a:r>
              <a:rPr lang="en-US" altLang="en-US" sz="3200"/>
              <a:t>Spring</a:t>
            </a:r>
          </a:p>
        </p:txBody>
      </p:sp>
    </p:spTree>
    <p:extLst>
      <p:ext uri="{BB962C8B-B14F-4D97-AF65-F5344CB8AC3E}">
        <p14:creationId xmlns:p14="http://schemas.microsoft.com/office/powerpoint/2010/main" val="2816103352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00000"/>
                </a:solidFill>
              </a:rPr>
              <a:t>Holi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1905000"/>
            <a:ext cx="6207125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062853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</Words>
  <Application>Microsoft Office PowerPoint</Application>
  <PresentationFormat>Widescreen</PresentationFormat>
  <Paragraphs>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Aharoni</vt:lpstr>
      <vt:lpstr>Arial</vt:lpstr>
      <vt:lpstr>Brush Script MT</vt:lpstr>
      <vt:lpstr>Calibri</vt:lpstr>
      <vt:lpstr>Constantia</vt:lpstr>
      <vt:lpstr>Franklin Gothic Book</vt:lpstr>
      <vt:lpstr>Rage Italic</vt:lpstr>
      <vt:lpstr>Wingdings</vt:lpstr>
      <vt:lpstr>Pushpin</vt:lpstr>
      <vt:lpstr>Religion and Philosophy: Part 5</vt:lpstr>
      <vt:lpstr>Hinduism</vt:lpstr>
      <vt:lpstr>PowerPoint Presentation</vt:lpstr>
      <vt:lpstr>Facts about Hinduism…</vt:lpstr>
      <vt:lpstr>PowerPoint Presentation</vt:lpstr>
      <vt:lpstr>More facts about Hinduism…</vt:lpstr>
      <vt:lpstr>Organization of Space</vt:lpstr>
      <vt:lpstr>MAJOR HOLIDAYS</vt:lpstr>
      <vt:lpstr>Holi</vt:lpstr>
      <vt:lpstr>Divali</vt:lpstr>
      <vt:lpstr>What about the Caste System?</vt:lpstr>
      <vt:lpstr>JAINISM</vt:lpstr>
      <vt:lpstr>Beliefs of Jainism</vt:lpstr>
      <vt:lpstr>Jainism and Diet</vt:lpstr>
      <vt:lpstr>The Ethical Code of Jainism</vt:lpstr>
      <vt:lpstr>The Chinese Religions/Philosophies</vt:lpstr>
      <vt:lpstr>The Chinese Religions</vt:lpstr>
    </vt:vector>
  </TitlesOfParts>
  <Company>Gwinnett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Religion and Philosophy: Part 5</dc:title>
  <dc:creator>Flanary, Geri</dc:creator>
  <cp:lastModifiedBy>Flanary, Geri</cp:lastModifiedBy>
  <cp:revision>1</cp:revision>
  <dcterms:created xsi:type="dcterms:W3CDTF">2019-06-01T23:21:12Z</dcterms:created>
  <dcterms:modified xsi:type="dcterms:W3CDTF">2019-06-01T23:21:33Z</dcterms:modified>
</cp:coreProperties>
</file>