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320801" y="1017588"/>
            <a:ext cx="9571567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320801" y="1009650"/>
            <a:ext cx="9573684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026585" y="701676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567723" y="65484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85" y="5357814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6334" y="5357814"/>
            <a:ext cx="6711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634" y="5357814"/>
            <a:ext cx="73871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5B82B28-893B-4979-BC7B-4CA47176F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064634"/>
      </p:ext>
    </p:extLst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5F21-B6FB-42BA-A204-43C64D49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128738"/>
      </p:ext>
    </p:extLst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06D93-4A94-4002-AD1E-A3099843C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533169"/>
      </p:ext>
    </p:extLst>
  </p:cSld>
  <p:clrMapOvr>
    <a:masterClrMapping/>
  </p:clrMapOvr>
  <p:transition spd="slow"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BC719-B068-44E0-A0A0-158001612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3782"/>
      </p:ext>
    </p:extLst>
  </p:cSld>
  <p:clrMapOvr>
    <a:masterClrMapping/>
  </p:clrMapOvr>
  <p:transition spd="slow"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2A03-C42D-46ED-AEDE-63FDCCB58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53652"/>
      </p:ext>
    </p:extLst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01B4-2D89-4555-A4F6-6E7E64A16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912746"/>
      </p:ext>
    </p:extLst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9014-9FD1-47BC-9C4F-411F56EA3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975755"/>
      </p:ext>
    </p:extLst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6C94-1EBD-48E1-A1C8-9714E2FB8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54386"/>
      </p:ext>
    </p:extLst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C2E69-9487-4C2C-9415-987D13543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617391"/>
      </p:ext>
    </p:extLst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A6BD-4D06-407E-9F14-6475C9E2C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808106"/>
      </p:ext>
    </p:extLst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9272-A43E-4FF5-BA2A-C393D9CF3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949192"/>
      </p:ext>
    </p:extLst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 rot="60000">
            <a:off x="5962651" y="603250"/>
            <a:ext cx="5050367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999067" y="576263"/>
            <a:ext cx="5052484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6084" y="5886451"/>
            <a:ext cx="16171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29301"/>
            <a:ext cx="46968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7451" y="5897564"/>
            <a:ext cx="7387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B2A1-AF69-4FB2-A0A5-96D5E8B5F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81353"/>
      </p:ext>
    </p:extLst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 rot="21540000">
            <a:off x="992717" y="576263"/>
            <a:ext cx="505248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rot="60000">
            <a:off x="5952067" y="603250"/>
            <a:ext cx="5052484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0318" y="5888039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30889"/>
            <a:ext cx="4425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3800" y="5900739"/>
            <a:ext cx="7387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A40A2-3048-4996-8080-C2AC0BE19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116630"/>
      </p:ext>
    </p:extLst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975784" y="574675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975784" y="576263"/>
            <a:ext cx="1026160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26018" y="273051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914856" y="20399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460501" y="817564"/>
            <a:ext cx="928581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51567" y="2119314"/>
            <a:ext cx="826135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367" y="5808664"/>
            <a:ext cx="1617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1" y="5808664"/>
            <a:ext cx="7387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7734" y="5808664"/>
            <a:ext cx="7387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pPr>
              <a:defRPr/>
            </a:pPr>
            <a:fld id="{05E4C38D-9D8E-436F-A059-7FB3F66D7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32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ll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youtube.com/watch?v=r3Aqx937YV0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619376" y="817564"/>
            <a:ext cx="7134225" cy="120173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  <a:t>Religion and </a:t>
            </a:r>
            <a: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  <a:t>Philosophy: Part 2</a:t>
            </a:r>
            <a:endParaRPr lang="en-US" altLang="en-US" b="1" dirty="0" smtClean="0">
              <a:solidFill>
                <a:srgbClr val="C00000"/>
              </a:solidFill>
              <a:cs typeface="Aharoni" pitchFamily="2" charset="0"/>
            </a:endParaRPr>
          </a:p>
        </p:txBody>
      </p:sp>
      <p:pic>
        <p:nvPicPr>
          <p:cNvPr id="9219" name="Picture 3" descr="C:\Program Files (x86)\Microsoft Office\MEDIA\CAGCAT10\j030091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03438"/>
            <a:ext cx="1798638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Program Files (x86)\Microsoft Office\MEDIA\CAGCAT10\j030105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3775" y="4191000"/>
            <a:ext cx="2482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Owner\AppData\Local\Microsoft\Windows\Temporary Internet Files\Content.IE5\6U2F184X\MC90024566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81500"/>
            <a:ext cx="1058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C:\Users\Owner\AppData\Local\Microsoft\Windows\Temporary Internet Files\Content.IE5\H6MQ49SX\MC900390622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14563"/>
            <a:ext cx="1398588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C:\Users\Owner\AppData\Local\Microsoft\Windows\Temporary Internet Files\Content.IE5\BXPNTBME\MC900276878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083051"/>
            <a:ext cx="1827212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3" descr="C:\Users\Owner\AppData\Local\Microsoft\Windows\Temporary Internet Files\Content.IE5\CNBCS08V\MP90043296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6" y="2322513"/>
            <a:ext cx="204152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83795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cs typeface="Aharoni" pitchFamily="2" charset="0"/>
              </a:rPr>
              <a:t>Islam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05000"/>
            <a:ext cx="7772400" cy="3962400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It is the </a:t>
            </a:r>
            <a:r>
              <a:rPr lang="en-US" sz="2800" b="1" dirty="0">
                <a:solidFill>
                  <a:srgbClr val="FF0000"/>
                </a:solidFill>
              </a:rPr>
              <a:t>second largest </a:t>
            </a:r>
            <a:r>
              <a:rPr lang="en-US" sz="2800" dirty="0"/>
              <a:t>religion in the world.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It is the predominant religion in: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Middle East from North Africa to Central Asia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Indonesia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Pakistan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Bangladesh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It is also the </a:t>
            </a:r>
            <a:r>
              <a:rPr lang="en-US" sz="2800" b="1" dirty="0">
                <a:solidFill>
                  <a:srgbClr val="FF0000"/>
                </a:solidFill>
              </a:rPr>
              <a:t>youngest </a:t>
            </a:r>
            <a:r>
              <a:rPr lang="en-US" sz="2800" dirty="0"/>
              <a:t>of the world religions.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The religion is </a:t>
            </a:r>
            <a:r>
              <a:rPr lang="en-US" sz="2800" b="1" dirty="0">
                <a:solidFill>
                  <a:srgbClr val="FF0000"/>
                </a:solidFill>
              </a:rPr>
              <a:t>diffusing rapidly </a:t>
            </a:r>
            <a:r>
              <a:rPr lang="en-US" sz="2800" dirty="0"/>
              <a:t>to other areas.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2907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C00000"/>
                </a:solidFill>
                <a:cs typeface="Aharoni" pitchFamily="2" charset="0"/>
              </a:rPr>
              <a:t>Christianity in the </a:t>
            </a:r>
            <a:br>
              <a:rPr lang="en-US" altLang="en-US" sz="3600" b="1">
                <a:solidFill>
                  <a:srgbClr val="C00000"/>
                </a:solidFill>
                <a:cs typeface="Aharoni" pitchFamily="2" charset="0"/>
              </a:rPr>
            </a:br>
            <a:r>
              <a:rPr lang="en-US" altLang="en-US" sz="3600" b="1">
                <a:solidFill>
                  <a:srgbClr val="C00000"/>
                </a:solidFill>
                <a:cs typeface="Aharoni" pitchFamily="2" charset="0"/>
              </a:rPr>
              <a:t>United States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There are </a:t>
            </a:r>
            <a:r>
              <a:rPr lang="en-US" b="1" dirty="0" smtClean="0">
                <a:solidFill>
                  <a:srgbClr val="FF0000"/>
                </a:solidFill>
              </a:rPr>
              <a:t>regional differences </a:t>
            </a:r>
            <a:r>
              <a:rPr lang="en-US" dirty="0" smtClean="0"/>
              <a:t>which means that most people live in communities where one denomination predominates.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Baptists:  </a:t>
            </a:r>
            <a:r>
              <a:rPr lang="en-US" dirty="0" smtClean="0"/>
              <a:t>southern states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Methodists:  </a:t>
            </a:r>
            <a:r>
              <a:rPr lang="en-US" dirty="0" smtClean="0"/>
              <a:t>Northeast and Southwest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Lutherans:  </a:t>
            </a:r>
            <a:r>
              <a:rPr lang="en-US" dirty="0" smtClean="0"/>
              <a:t>Minnesota and North Dakota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Mormons</a:t>
            </a:r>
            <a:r>
              <a:rPr lang="en-US" dirty="0" smtClean="0">
                <a:solidFill>
                  <a:srgbClr val="92D050"/>
                </a:solidFill>
              </a:rPr>
              <a:t>:  </a:t>
            </a:r>
            <a:r>
              <a:rPr lang="en-US" dirty="0" smtClean="0"/>
              <a:t>Utah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Patterns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have been determined </a:t>
            </a:r>
            <a:r>
              <a:rPr lang="en-US" b="1" dirty="0" smtClean="0">
                <a:solidFill>
                  <a:srgbClr val="FF0000"/>
                </a:solidFill>
              </a:rPr>
              <a:t>PRIMARILY</a:t>
            </a:r>
            <a:r>
              <a:rPr lang="en-US" dirty="0" smtClean="0"/>
              <a:t> because of migration/settlement patterns.</a:t>
            </a:r>
          </a:p>
          <a:p>
            <a:pPr marL="454025" lvl="1" indent="0" algn="just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337282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Diffusion of Christianity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987676" y="2119314"/>
            <a:ext cx="6196013" cy="30622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Hearth</a:t>
            </a:r>
            <a:r>
              <a:rPr lang="en-US" altLang="en-US" sz="2800">
                <a:latin typeface="Times New Roman" panose="02020603050405020304" pitchFamily="18" charset="0"/>
              </a:rPr>
              <a:t>—Palestine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b="1" i="1">
                <a:solidFill>
                  <a:srgbClr val="C00000"/>
                </a:solidFill>
                <a:latin typeface="Times New Roman" panose="02020603050405020304" pitchFamily="18" charset="0"/>
              </a:rPr>
              <a:t>Missionaries</a:t>
            </a:r>
            <a:r>
              <a:rPr lang="en-US" altLang="en-US" sz="2800">
                <a:latin typeface="Times New Roman" panose="02020603050405020304" pitchFamily="18" charset="0"/>
              </a:rPr>
              <a:t>—individuals who help transmit a universalizing religion through relocation diffusion</a:t>
            </a:r>
          </a:p>
        </p:txBody>
      </p:sp>
      <p:pic>
        <p:nvPicPr>
          <p:cNvPr id="20484" name="Picture 4" descr="C:\Users\e199800889\AppData\Local\Microsoft\Windows\Temporary Internet Files\Content.IE5\HGA61109\MC90043979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38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79187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46201"/>
            <a:ext cx="8382000" cy="473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4030663" y="804863"/>
            <a:ext cx="403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00000"/>
                </a:solidFill>
              </a:rPr>
              <a:t>Palestine</a:t>
            </a:r>
          </a:p>
        </p:txBody>
      </p:sp>
    </p:spTree>
    <p:extLst>
      <p:ext uri="{BB962C8B-B14F-4D97-AF65-F5344CB8AC3E}">
        <p14:creationId xmlns:p14="http://schemas.microsoft.com/office/powerpoint/2010/main" val="227815539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Diffusion of Christianity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Believers who had daily contact with pagan non-believers (</a:t>
            </a:r>
            <a:r>
              <a:rPr lang="en-US" altLang="en-US" sz="2800" b="1" i="1">
                <a:solidFill>
                  <a:srgbClr val="C00000"/>
                </a:solidFill>
                <a:latin typeface="Times New Roman" panose="02020603050405020304" pitchFamily="18" charset="0"/>
              </a:rPr>
              <a:t>pagans: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word that was once used to describe a follower of a polytheistic religion; Latin for “countryside”)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Occurred with the spread of the Roman Empire; migration of Europeans who settled in various areas</a:t>
            </a:r>
          </a:p>
        </p:txBody>
      </p:sp>
    </p:spTree>
    <p:extLst>
      <p:ext uri="{BB962C8B-B14F-4D97-AF65-F5344CB8AC3E}">
        <p14:creationId xmlns:p14="http://schemas.microsoft.com/office/powerpoint/2010/main" val="370763608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Organization of Space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438400" y="3810000"/>
            <a:ext cx="7391400" cy="2286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Church:</a:t>
            </a: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</a:rPr>
              <a:t>place where Christians go to worship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Regular, collective worship is important to followers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Maintenance and construction requires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wealth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Roman Catholic and Eastern Orthodox churches tend to be more elaborate than Protestant churches, especially in North America (more modest)</a:t>
            </a:r>
          </a:p>
        </p:txBody>
      </p:sp>
      <p:pic>
        <p:nvPicPr>
          <p:cNvPr id="23556" name="Picture 9" descr="C:\Users\Owner\AppData\Local\Microsoft\Windows\Temporary Internet Files\Content.IE5\9D32JH15\MC90043551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04975"/>
            <a:ext cx="24717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02691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St. Peter’s Basilica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Vatican City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12950"/>
            <a:ext cx="2738438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19576"/>
            <a:ext cx="366236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7924800" y="5800725"/>
            <a:ext cx="24384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prstClr val="black"/>
                </a:solidFill>
                <a:hlinkClick r:id="rId5"/>
              </a:rPr>
              <a:t>Click on this link to learn more!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hlinkClick r:id="rId5"/>
              </a:rPr>
              <a:t>Vatican City</a:t>
            </a: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7641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Eastern Orthodox Church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866900"/>
            <a:ext cx="24812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8" name="Picture 4" descr="http://www.russianorthodox.org/graphix/chu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122489"/>
            <a:ext cx="4152900" cy="3114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5468983"/>
            <a:ext cx="415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Take a moment and notice the details of the architecture.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3097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914401"/>
            <a:ext cx="8229600" cy="868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</a:rPr>
              <a:t>Islam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752601"/>
            <a:ext cx="7391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More than 1 billion followers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Dominates</a:t>
            </a:r>
            <a:r>
              <a:rPr lang="en-US" altLang="en-US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North Africa to Central Asia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Islam </a:t>
            </a:r>
            <a:r>
              <a:rPr lang="en-US" altLang="en-US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means </a:t>
            </a:r>
            <a:r>
              <a:rPr lang="en-US" altLang="en-US" smtClean="0">
                <a:latin typeface="Times New Roman" panose="02020603050405020304" pitchFamily="18" charset="0"/>
              </a:rPr>
              <a:t>“submission to the will of God.”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pic>
        <p:nvPicPr>
          <p:cNvPr id="22532" name="Picture 5" descr="j030105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1" y="3505200"/>
            <a:ext cx="3692525" cy="2717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23995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Aharoni</vt:lpstr>
      <vt:lpstr>Arial</vt:lpstr>
      <vt:lpstr>Brush Script MT</vt:lpstr>
      <vt:lpstr>Calibri</vt:lpstr>
      <vt:lpstr>Constantia</vt:lpstr>
      <vt:lpstr>Franklin Gothic Book</vt:lpstr>
      <vt:lpstr>Garamond</vt:lpstr>
      <vt:lpstr>Rage Italic</vt:lpstr>
      <vt:lpstr>Times New Roman</vt:lpstr>
      <vt:lpstr>Wingdings</vt:lpstr>
      <vt:lpstr>Pushpin</vt:lpstr>
      <vt:lpstr>Religion and Philosophy: Part 2</vt:lpstr>
      <vt:lpstr>Christianity in the  United States</vt:lpstr>
      <vt:lpstr>Diffusion of Christianity</vt:lpstr>
      <vt:lpstr>PowerPoint Presentation</vt:lpstr>
      <vt:lpstr>Diffusion of Christianity</vt:lpstr>
      <vt:lpstr>Organization of Space</vt:lpstr>
      <vt:lpstr>St. Peter’s Basilica Vatican City</vt:lpstr>
      <vt:lpstr>Eastern Orthodox Church</vt:lpstr>
      <vt:lpstr>Islam</vt:lpstr>
      <vt:lpstr>Islam</vt:lpstr>
    </vt:vector>
  </TitlesOfParts>
  <Company>Gwinnett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and Philosophy: Part 2</dc:title>
  <dc:creator>Flanary, Geri</dc:creator>
  <cp:lastModifiedBy>Flanary, Geri</cp:lastModifiedBy>
  <cp:revision>1</cp:revision>
  <dcterms:created xsi:type="dcterms:W3CDTF">2019-06-01T23:05:10Z</dcterms:created>
  <dcterms:modified xsi:type="dcterms:W3CDTF">2019-06-01T23:05:35Z</dcterms:modified>
</cp:coreProperties>
</file>