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350C-BB62-4C83-997C-C20B27D4A22A}" type="datetimeFigureOut">
              <a:rPr lang="en-US" smtClean="0"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AB001-79C5-4A64-810C-7516ABF20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69888-A3A5-49C9-B525-F345F4B04F9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7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7" name="Freeform 6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5B82B28-893B-4979-BC7B-4CA47176F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858199"/>
      </p:ext>
    </p:extLst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5F21-B6FB-42BA-A204-43C64D49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0934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06D93-4A94-4002-AD1E-A3099843C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84818"/>
      </p:ext>
    </p:extLst>
  </p:cSld>
  <p:clrMapOvr>
    <a:masterClrMapping/>
  </p:clrMapOvr>
  <p:transition spd="slow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BC719-B068-44E0-A0A0-1580016126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6789"/>
      </p:ext>
    </p:extLst>
  </p:cSld>
  <p:clrMapOvr>
    <a:masterClrMapping/>
  </p:clrMapOvr>
  <p:transition spd="slow">
    <p:pull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5157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2A03-C42D-46ED-AEDE-63FDCCB58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4165600" y="6248400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63160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401B4-2D89-4555-A4F6-6E7E64A16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9747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9014-9FD1-47BC-9C4F-411F56EA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500213"/>
      </p:ext>
    </p:extLst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6C94-1EBD-48E1-A1C8-9714E2FB85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372650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C2E69-9487-4C2C-9415-987D135437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936614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CA6BD-4D06-407E-9F14-6475C9E2C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259185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09272-A43E-4FF5-BA2A-C393D9CF3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680577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2B2A1-AF69-4FB2-A0A5-96D5E8B5F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18442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8" name="Freeform 7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54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2154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40A2-3048-4996-8080-C2AC0BE19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271768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Rage Italic" panose="03070502040507070304" pitchFamily="66" charset="0"/>
              </a:defRPr>
            </a:lvl1pPr>
          </a:lstStyle>
          <a:p>
            <a:pPr>
              <a:defRPr/>
            </a:pPr>
            <a:fld id="{05E4C38D-9D8E-436F-A059-7FB3F66D7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4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pull dir="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anose="03060802040406070304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19376" y="817564"/>
            <a:ext cx="7134225" cy="1201737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Religion and </a:t>
            </a: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Philosophy:</a:t>
            </a:r>
            <a:b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</a:br>
            <a:r>
              <a:rPr lang="en-US" altLang="en-US" b="1" dirty="0" smtClean="0">
                <a:solidFill>
                  <a:srgbClr val="C00000"/>
                </a:solidFill>
                <a:cs typeface="Aharoni" pitchFamily="2" charset="0"/>
              </a:rPr>
              <a:t>Part 6</a:t>
            </a:r>
            <a:endParaRPr lang="en-US" altLang="en-US" b="1" dirty="0" smtClean="0">
              <a:solidFill>
                <a:srgbClr val="C00000"/>
              </a:solidFill>
              <a:cs typeface="Aharoni" pitchFamily="2" charset="0"/>
            </a:endParaRPr>
          </a:p>
        </p:txBody>
      </p:sp>
      <p:pic>
        <p:nvPicPr>
          <p:cNvPr id="9219" name="Picture 3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03438"/>
            <a:ext cx="1798638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Program Files (x86)\Microsoft Office\MEDIA\CAGCAT10\j03010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3775" y="4191000"/>
            <a:ext cx="248285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:\Users\Owner\AppData\Local\Microsoft\Windows\Temporary Internet Files\Content.IE5\6U2F184X\MC900245663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381500"/>
            <a:ext cx="1058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C:\Users\Owner\AppData\Local\Microsoft\Windows\Temporary Internet Files\Content.IE5\H6MQ49SX\MC90039062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214563"/>
            <a:ext cx="1398588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C:\Users\Owner\AppData\Local\Microsoft\Windows\Temporary Internet Files\Content.IE5\BXPNTBME\MC900276878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4083051"/>
            <a:ext cx="1827212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3" descr="C:\Users\Owner\AppData\Local\Microsoft\Windows\Temporary Internet Files\Content.IE5\CNBCS08V\MP90043296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6" y="2322513"/>
            <a:ext cx="20415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7325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Asian Philosophies</a:t>
            </a:r>
          </a:p>
        </p:txBody>
      </p:sp>
      <p:pic>
        <p:nvPicPr>
          <p:cNvPr id="72708" name="Picture 4" descr="C:\Users\e199800889\AppData\Local\Microsoft\Windows\Temporary Internet Files\Content.IE5\HMVYKIT5\MC90043806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768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Naturalism</a:t>
            </a:r>
          </a:p>
        </p:txBody>
      </p:sp>
      <p:sp>
        <p:nvSpPr>
          <p:cNvPr id="757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3581400"/>
            <a:ext cx="6858000" cy="2514600"/>
          </a:xfrm>
        </p:spPr>
        <p:txBody>
          <a:bodyPr/>
          <a:lstStyle/>
          <a:p>
            <a:pPr algn="just" eaLnBrk="1" hangingPunct="1"/>
            <a:r>
              <a:rPr lang="en-US" altLang="en-US" sz="2500" b="1">
                <a:solidFill>
                  <a:srgbClr val="FF0000"/>
                </a:solidFill>
              </a:rPr>
              <a:t>Hearth:</a:t>
            </a:r>
            <a:r>
              <a:rPr lang="en-US" altLang="en-US" sz="2500">
                <a:solidFill>
                  <a:srgbClr val="FF0000"/>
                </a:solidFill>
              </a:rPr>
              <a:t>  </a:t>
            </a:r>
            <a:r>
              <a:rPr lang="en-US" altLang="en-US" sz="2500"/>
              <a:t>China (although roots are in Greece)</a:t>
            </a:r>
          </a:p>
          <a:p>
            <a:pPr algn="just" eaLnBrk="1" hangingPunct="1"/>
            <a:r>
              <a:rPr lang="en-US" altLang="en-US" sz="2500"/>
              <a:t>This philosophy tried to explain the workings of nature by certain </a:t>
            </a:r>
            <a:r>
              <a:rPr lang="en-US" altLang="en-US" sz="2500" b="1" i="1">
                <a:solidFill>
                  <a:srgbClr val="FF0000"/>
                </a:solidFill>
              </a:rPr>
              <a:t>cosmic principles</a:t>
            </a:r>
            <a:r>
              <a:rPr lang="en-US" altLang="en-US" sz="2500">
                <a:solidFill>
                  <a:srgbClr val="FF0000"/>
                </a:solidFill>
              </a:rPr>
              <a:t> </a:t>
            </a:r>
            <a:r>
              <a:rPr lang="en-US" altLang="en-US" sz="2500"/>
              <a:t>—principles that applied to the universe.</a:t>
            </a:r>
          </a:p>
          <a:p>
            <a:pPr algn="just" eaLnBrk="1" hangingPunct="1"/>
            <a:r>
              <a:rPr lang="en-US" altLang="en-US" sz="2500"/>
              <a:t>The supernatural and nature are </a:t>
            </a:r>
            <a:r>
              <a:rPr lang="en-US" altLang="en-US" sz="2500" b="1">
                <a:solidFill>
                  <a:srgbClr val="FF0000"/>
                </a:solidFill>
              </a:rPr>
              <a:t>one</a:t>
            </a:r>
            <a:r>
              <a:rPr lang="en-US" altLang="en-US" sz="2500"/>
              <a:t> in the same.</a:t>
            </a:r>
          </a:p>
        </p:txBody>
      </p:sp>
      <p:pic>
        <p:nvPicPr>
          <p:cNvPr id="75780" name="Picture 9" descr="j030107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lum bright="20000" contrast="-40000"/>
          </a:blip>
          <a:srcRect/>
          <a:stretch>
            <a:fillRect/>
          </a:stretch>
        </p:blipFill>
        <p:spPr>
          <a:xfrm>
            <a:off x="5181600" y="1676400"/>
            <a:ext cx="1828800" cy="1828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776196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Naturalism</a:t>
            </a:r>
          </a:p>
        </p:txBody>
      </p:sp>
      <p:sp>
        <p:nvSpPr>
          <p:cNvPr id="768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514600" y="1752600"/>
            <a:ext cx="7391400" cy="2209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philosophy is concerned with </a:t>
            </a:r>
            <a:r>
              <a:rPr lang="en-US" altLang="en-US" b="1" smtClean="0">
                <a:solidFill>
                  <a:srgbClr val="FF0000"/>
                </a:solidFill>
              </a:rPr>
              <a:t>dualism</a:t>
            </a:r>
            <a:r>
              <a:rPr lang="en-US" altLang="en-US" smtClean="0">
                <a:solidFill>
                  <a:srgbClr val="FF0000"/>
                </a:solidFill>
              </a:rPr>
              <a:t>, </a:t>
            </a:r>
            <a:r>
              <a:rPr lang="en-US" altLang="en-US" smtClean="0"/>
              <a:t>or the two-sidedness, of nature.</a:t>
            </a:r>
          </a:p>
          <a:p>
            <a:pPr eaLnBrk="1" hangingPunct="1"/>
            <a:r>
              <a:rPr lang="en-US" altLang="en-US" smtClean="0"/>
              <a:t>Dualism of nature defined as: 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b="1" i="1" smtClean="0">
                <a:solidFill>
                  <a:srgbClr val="FF0000"/>
                </a:solidFill>
              </a:rPr>
              <a:t>yin </a:t>
            </a:r>
            <a:r>
              <a:rPr lang="en-US" altLang="en-US" smtClean="0"/>
              <a:t>and </a:t>
            </a:r>
            <a:r>
              <a:rPr lang="en-US" altLang="en-US" b="1" i="1" smtClean="0">
                <a:solidFill>
                  <a:srgbClr val="FF0000"/>
                </a:solidFill>
              </a:rPr>
              <a:t>yang</a:t>
            </a:r>
            <a:r>
              <a:rPr lang="en-US" altLang="en-US" smtClean="0">
                <a:solidFill>
                  <a:srgbClr val="FF0000"/>
                </a:solidFill>
              </a:rPr>
              <a:t>:</a:t>
            </a:r>
          </a:p>
          <a:p>
            <a:pPr lvl="1" eaLnBrk="1" hangingPunct="1"/>
            <a:r>
              <a:rPr lang="en-US" altLang="en-US" sz="2100"/>
              <a:t>Yin—female, dark, cold, and passive</a:t>
            </a:r>
          </a:p>
          <a:p>
            <a:pPr lvl="1" eaLnBrk="1" hangingPunct="1"/>
            <a:r>
              <a:rPr lang="en-US" altLang="en-US" sz="2100"/>
              <a:t>Yang—male, light, hot, and active</a:t>
            </a:r>
          </a:p>
        </p:txBody>
      </p:sp>
      <p:pic>
        <p:nvPicPr>
          <p:cNvPr id="76805" name="Picture 5" descr="C:\Users\e199800889\AppData\Local\Microsoft\Windows\Temporary Internet Files\Content.IE5\V6XY5QY3\MC900434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62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5795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More about Naturalism…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Yin and yang </a:t>
            </a:r>
            <a:r>
              <a:rPr lang="en-US" sz="2800" b="1" dirty="0">
                <a:solidFill>
                  <a:srgbClr val="FF0000"/>
                </a:solidFill>
              </a:rPr>
              <a:t>do not conflict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with one another.  They depended on one another and constantly maintained a balance.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Examples: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/>
              <a:t>day gives way to night; summer gives way to winter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dirty="0"/>
              <a:t>Naturalists strongly believed that </a:t>
            </a:r>
            <a:r>
              <a:rPr lang="en-US" sz="2800" b="1" dirty="0">
                <a:solidFill>
                  <a:srgbClr val="FF0000"/>
                </a:solidFill>
              </a:rPr>
              <a:t>balance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human affairs was inevitable.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Example: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r>
              <a:rPr lang="en-US" sz="2800" dirty="0"/>
              <a:t>harsh government or anarchy could not exist for very long</a:t>
            </a:r>
          </a:p>
        </p:txBody>
      </p:sp>
    </p:spTree>
    <p:extLst>
      <p:ext uri="{BB962C8B-B14F-4D97-AF65-F5344CB8AC3E}">
        <p14:creationId xmlns:p14="http://schemas.microsoft.com/office/powerpoint/2010/main" val="869650111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Legalism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81200"/>
            <a:ext cx="4343400" cy="3657600"/>
          </a:xfrm>
        </p:spPr>
        <p:txBody>
          <a:bodyPr/>
          <a:lstStyle/>
          <a:p>
            <a:pPr algn="just" eaLnBrk="1" hangingPunct="1"/>
            <a:r>
              <a:rPr lang="en-US" altLang="en-US" sz="2600"/>
              <a:t>Like Confucianism, this </a:t>
            </a:r>
            <a:r>
              <a:rPr lang="en-US" altLang="en-US" sz="2600" b="1">
                <a:solidFill>
                  <a:srgbClr val="FF0000"/>
                </a:solidFill>
              </a:rPr>
              <a:t>philosophy</a:t>
            </a:r>
            <a:r>
              <a:rPr lang="en-US" altLang="en-US" sz="2600"/>
              <a:t> concerned itself with </a:t>
            </a:r>
            <a:r>
              <a:rPr lang="en-US" altLang="en-US" sz="2600" b="1">
                <a:solidFill>
                  <a:srgbClr val="FF0000"/>
                </a:solidFill>
              </a:rPr>
              <a:t>politics.</a:t>
            </a:r>
            <a:r>
              <a:rPr lang="en-US" altLang="en-US" sz="2600">
                <a:solidFill>
                  <a:srgbClr val="FF0000"/>
                </a:solidFill>
              </a:rPr>
              <a:t>  </a:t>
            </a:r>
          </a:p>
          <a:p>
            <a:pPr algn="just" eaLnBrk="1" hangingPunct="1"/>
            <a:r>
              <a:rPr lang="en-US" altLang="en-US" sz="2600"/>
              <a:t>Followers of legalism, however, believed in </a:t>
            </a:r>
            <a:r>
              <a:rPr lang="en-US" altLang="en-US" sz="2600" b="1">
                <a:solidFill>
                  <a:srgbClr val="FF0000"/>
                </a:solidFill>
              </a:rPr>
              <a:t>power</a:t>
            </a:r>
            <a:r>
              <a:rPr lang="en-US" altLang="en-US" sz="2600"/>
              <a:t>, not virtue, and harsh punishment for violating laws.</a:t>
            </a:r>
          </a:p>
        </p:txBody>
      </p:sp>
      <p:pic>
        <p:nvPicPr>
          <p:cNvPr id="78852" name="Picture 6" descr="MCj0229239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1" y="2209800"/>
            <a:ext cx="2587625" cy="2590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19430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Legalism</a:t>
            </a:r>
          </a:p>
        </p:txBody>
      </p:sp>
      <p:sp>
        <p:nvSpPr>
          <p:cNvPr id="788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981200"/>
            <a:ext cx="4343400" cy="3657600"/>
          </a:xfrm>
        </p:spPr>
        <p:txBody>
          <a:bodyPr/>
          <a:lstStyle/>
          <a:p>
            <a:pPr algn="just" eaLnBrk="1" hangingPunct="1"/>
            <a:r>
              <a:rPr lang="en-US" altLang="en-US" sz="2600"/>
              <a:t>Like Confucianism, this </a:t>
            </a:r>
            <a:r>
              <a:rPr lang="en-US" altLang="en-US" sz="2600" b="1">
                <a:solidFill>
                  <a:srgbClr val="FF0000"/>
                </a:solidFill>
              </a:rPr>
              <a:t>philosophy</a:t>
            </a:r>
            <a:r>
              <a:rPr lang="en-US" altLang="en-US" sz="2600"/>
              <a:t> concerned itself with </a:t>
            </a:r>
            <a:r>
              <a:rPr lang="en-US" altLang="en-US" sz="2600" b="1">
                <a:solidFill>
                  <a:srgbClr val="FF0000"/>
                </a:solidFill>
              </a:rPr>
              <a:t>politics.</a:t>
            </a:r>
            <a:r>
              <a:rPr lang="en-US" altLang="en-US" sz="2600">
                <a:solidFill>
                  <a:srgbClr val="FF0000"/>
                </a:solidFill>
              </a:rPr>
              <a:t>  </a:t>
            </a:r>
          </a:p>
          <a:p>
            <a:pPr algn="just" eaLnBrk="1" hangingPunct="1"/>
            <a:r>
              <a:rPr lang="en-US" altLang="en-US" sz="2600"/>
              <a:t>Followers of legalism, however, believed in </a:t>
            </a:r>
            <a:r>
              <a:rPr lang="en-US" altLang="en-US" sz="2600" b="1">
                <a:solidFill>
                  <a:srgbClr val="FF0000"/>
                </a:solidFill>
              </a:rPr>
              <a:t>power</a:t>
            </a:r>
            <a:r>
              <a:rPr lang="en-US" altLang="en-US" sz="2600"/>
              <a:t>, not virtue, and harsh punishment for violating laws.</a:t>
            </a:r>
          </a:p>
        </p:txBody>
      </p:sp>
      <p:pic>
        <p:nvPicPr>
          <p:cNvPr id="78852" name="Picture 6" descr="MCj0229239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86601" y="2209800"/>
            <a:ext cx="2587625" cy="2590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28356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The Legalists’ 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By nature, people are </a:t>
            </a:r>
            <a:r>
              <a:rPr lang="en-US" dirty="0">
                <a:solidFill>
                  <a:srgbClr val="FF0000"/>
                </a:solidFill>
              </a:rPr>
              <a:t>selfish and not trustworthy.  </a:t>
            </a:r>
            <a:r>
              <a:rPr lang="en-US" dirty="0"/>
              <a:t>Peace and prosperity may only be achieved by threatening harsh punishment.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The connection with </a:t>
            </a:r>
            <a:r>
              <a:rPr lang="en-US" b="1" dirty="0">
                <a:solidFill>
                  <a:srgbClr val="FF0000"/>
                </a:solidFill>
              </a:rPr>
              <a:t>naturalism</a:t>
            </a:r>
            <a:r>
              <a:rPr lang="en-US" dirty="0"/>
              <a:t>?  Followers believed that balance had to also be achieved in order for legalism to work!  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Powerful government controlled by officials who believed in ethical principles of </a:t>
            </a:r>
            <a:r>
              <a:rPr lang="en-US" dirty="0">
                <a:solidFill>
                  <a:srgbClr val="FF0000"/>
                </a:solidFill>
              </a:rPr>
              <a:t>righteousness</a:t>
            </a:r>
            <a:r>
              <a:rPr lang="en-US" dirty="0"/>
              <a:t> and who were </a:t>
            </a:r>
            <a:r>
              <a:rPr lang="en-US" dirty="0">
                <a:solidFill>
                  <a:srgbClr val="FF0000"/>
                </a:solidFill>
              </a:rPr>
              <a:t>compassionate.</a:t>
            </a:r>
          </a:p>
        </p:txBody>
      </p:sp>
    </p:spTree>
    <p:extLst>
      <p:ext uri="{BB962C8B-B14F-4D97-AF65-F5344CB8AC3E}">
        <p14:creationId xmlns:p14="http://schemas.microsoft.com/office/powerpoint/2010/main" val="29745871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The Spatial Impact of Religions</a:t>
            </a:r>
            <a:endParaRPr lang="en-US" b="1" dirty="0"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1" y="2119314"/>
            <a:ext cx="7186613" cy="3603625"/>
          </a:xfrm>
        </p:spPr>
        <p:txBody>
          <a:bodyPr/>
          <a:lstStyle/>
          <a:p>
            <a:pPr algn="just" eaLnBrk="1" hangingPunct="1"/>
            <a:r>
              <a:rPr lang="en-US" altLang="en-US" smtClean="0"/>
              <a:t>In </a:t>
            </a:r>
            <a:r>
              <a:rPr lang="en-US" altLang="en-US" b="1" smtClean="0">
                <a:solidFill>
                  <a:srgbClr val="FF0000"/>
                </a:solidFill>
              </a:rPr>
              <a:t>large cities </a:t>
            </a:r>
            <a:r>
              <a:rPr lang="en-US" altLang="en-US" smtClean="0"/>
              <a:t>around the world, the tallest, most centralized, and elaborate buildings are often </a:t>
            </a:r>
            <a:r>
              <a:rPr lang="en-US" altLang="en-US" b="1" smtClean="0">
                <a:solidFill>
                  <a:srgbClr val="FF0000"/>
                </a:solidFill>
              </a:rPr>
              <a:t>religious structures.</a:t>
            </a:r>
          </a:p>
        </p:txBody>
      </p:sp>
      <p:pic>
        <p:nvPicPr>
          <p:cNvPr id="138242" name="Picture 2" descr="C:\Users\Owner\AppData\Local\Microsoft\Windows\Temporary Internet Files\Content.IE5\MOOIPXMK\MP90018124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23616"/>
            <a:ext cx="2310384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8243" name="Picture 3" descr="C:\Users\Owner\AppData\Local\Microsoft\Windows\Temporary Internet Files\Content.IE5\CNBCS08V\MP9001484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54400"/>
            <a:ext cx="3657600" cy="2389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513716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The Spatial Impact of Religions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</a:rPr>
              <a:t>Shrines</a:t>
            </a:r>
            <a:r>
              <a:rPr lang="en-US" altLang="en-US" b="1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are located near water, because water is part of </a:t>
            </a:r>
            <a:r>
              <a:rPr lang="en-US" altLang="en-US" b="1" smtClean="0">
                <a:solidFill>
                  <a:srgbClr val="FF0000"/>
                </a:solidFill>
              </a:rPr>
              <a:t>sacred rituals.</a:t>
            </a:r>
          </a:p>
          <a:p>
            <a:pPr algn="just" eaLnBrk="1" hangingPunct="1"/>
            <a:r>
              <a:rPr lang="en-US" altLang="en-US" smtClean="0"/>
              <a:t>It is believed that gods will not venture far from water.</a:t>
            </a:r>
          </a:p>
        </p:txBody>
      </p:sp>
      <p:pic>
        <p:nvPicPr>
          <p:cNvPr id="86020" name="Picture 2" descr="C:\Users\Owner\AppData\Local\Microsoft\Windows\Temporary Internet Files\Content.IE5\6U2F184X\MC900157657[1].wmf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05200"/>
            <a:ext cx="330835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9958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703264"/>
            <a:ext cx="6964363" cy="12017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The Spatial Impact of Religions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5791200" y="1981201"/>
            <a:ext cx="3505200" cy="25749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altLang="en-US" sz="2600" b="1">
                <a:solidFill>
                  <a:srgbClr val="FF0000"/>
                </a:solidFill>
              </a:rPr>
              <a:t>Bodhi trees </a:t>
            </a:r>
            <a:r>
              <a:rPr lang="en-US" altLang="en-US" sz="2600"/>
              <a:t>are protected in Buddhist lands marking the cultural landscapes of many villages and towns.</a:t>
            </a:r>
          </a:p>
        </p:txBody>
      </p:sp>
      <p:pic>
        <p:nvPicPr>
          <p:cNvPr id="87044" name="Picture 2" descr="C:\Users\Owner\AppData\Local\Microsoft\Windows\Temporary Internet Files\Content.IE5\CNBCS08V\MC90032424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227488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6" descr="http://www.flowerpictures.net/bonsai/images/bodhi_tr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67201"/>
            <a:ext cx="251618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84370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CONFUCIANISM</a:t>
            </a:r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676401"/>
            <a:ext cx="4267200" cy="4525963"/>
          </a:xfrm>
        </p:spPr>
        <p:txBody>
          <a:bodyPr/>
          <a:lstStyle/>
          <a:p>
            <a:pPr algn="just" eaLnBrk="1" hangingPunct="1"/>
            <a:endParaRPr lang="en-US" altLang="en-US" sz="3000" b="1"/>
          </a:p>
          <a:p>
            <a:pPr algn="just" eaLnBrk="1" hangingPunct="1"/>
            <a:r>
              <a:rPr lang="en-US" altLang="en-US" sz="3000" b="1">
                <a:solidFill>
                  <a:srgbClr val="FF0000"/>
                </a:solidFill>
              </a:rPr>
              <a:t>Hearth:</a:t>
            </a:r>
            <a:r>
              <a:rPr lang="en-US" altLang="en-US" sz="3000">
                <a:solidFill>
                  <a:srgbClr val="FF0000"/>
                </a:solidFill>
              </a:rPr>
              <a:t>  </a:t>
            </a:r>
            <a:r>
              <a:rPr lang="en-US" altLang="en-US" sz="3000"/>
              <a:t>China</a:t>
            </a:r>
          </a:p>
          <a:p>
            <a:pPr algn="just" eaLnBrk="1" hangingPunct="1"/>
            <a:r>
              <a:rPr lang="en-US" altLang="en-US" sz="3000"/>
              <a:t>Confucius was a famous thinker and social</a:t>
            </a:r>
            <a:r>
              <a:rPr lang="en-US" altLang="en-US" sz="3000">
                <a:solidFill>
                  <a:srgbClr val="FF0000"/>
                </a:solidFill>
              </a:rPr>
              <a:t> </a:t>
            </a:r>
            <a:r>
              <a:rPr lang="en-US" altLang="en-US" sz="3000" b="1">
                <a:solidFill>
                  <a:srgbClr val="FF0000"/>
                </a:solidFill>
              </a:rPr>
              <a:t>philosopher</a:t>
            </a:r>
            <a:r>
              <a:rPr lang="en-US" altLang="en-US" sz="3000">
                <a:solidFill>
                  <a:srgbClr val="FF0000"/>
                </a:solidFill>
              </a:rPr>
              <a:t> </a:t>
            </a:r>
            <a:r>
              <a:rPr lang="en-US" altLang="en-US" sz="3000"/>
              <a:t>of China, whose teachings have deeply influenced East Asia.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en-US" altLang="en-US" sz="3000"/>
          </a:p>
        </p:txBody>
      </p:sp>
      <p:pic>
        <p:nvPicPr>
          <p:cNvPr id="69636" name="Picture 6" descr="MPj04000510000[1]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9101" y="2419351"/>
            <a:ext cx="2081213" cy="3121025"/>
          </a:xfrm>
        </p:spPr>
      </p:pic>
    </p:spTree>
    <p:extLst>
      <p:ext uri="{BB962C8B-B14F-4D97-AF65-F5344CB8AC3E}">
        <p14:creationId xmlns:p14="http://schemas.microsoft.com/office/powerpoint/2010/main" val="315071081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cs typeface="Aharoni" pitchFamily="2" charset="-79"/>
              </a:rPr>
              <a:t>The Spatial Impact of Religions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mtClean="0"/>
              <a:t>An important religious land use that impacts the </a:t>
            </a:r>
            <a:r>
              <a:rPr lang="en-US" altLang="en-US" b="1" smtClean="0">
                <a:solidFill>
                  <a:srgbClr val="FF0000"/>
                </a:solidFill>
              </a:rPr>
              <a:t>cultural landscape </a:t>
            </a:r>
            <a:r>
              <a:rPr lang="en-US" altLang="en-US" smtClean="0"/>
              <a:t>has to do with disposing of the dead.</a:t>
            </a:r>
          </a:p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Practices include:</a:t>
            </a:r>
          </a:p>
          <a:p>
            <a:pPr lvl="1" eaLnBrk="1" hangingPunct="1"/>
            <a:r>
              <a:rPr lang="en-US" altLang="en-US" smtClean="0"/>
              <a:t>cemeteries</a:t>
            </a:r>
          </a:p>
          <a:p>
            <a:pPr lvl="1" eaLnBrk="1" hangingPunct="1"/>
            <a:r>
              <a:rPr lang="en-US" altLang="en-US" smtClean="0"/>
              <a:t>cremations</a:t>
            </a:r>
          </a:p>
        </p:txBody>
      </p:sp>
      <p:pic>
        <p:nvPicPr>
          <p:cNvPr id="83973" name="Picture 5" descr="C:\Users\e199800889\AppData\Local\Microsoft\Windows\Temporary Internet Files\Content.IE5\HGA61109\MP900400072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05200"/>
            <a:ext cx="314325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7915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</a:rPr>
              <a:t>Confucianism and Its Tenets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Concerned with: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Good conduct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Practicing wisdom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Exercising proper social relationships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</a:rPr>
              <a:t>Confucius and Government: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dirty="0"/>
              <a:t>Believed in a </a:t>
            </a:r>
            <a:r>
              <a:rPr lang="en-US" sz="2400" b="1" dirty="0">
                <a:solidFill>
                  <a:srgbClr val="C00000"/>
                </a:solidFill>
              </a:rPr>
              <a:t>paternalistic government </a:t>
            </a:r>
            <a:r>
              <a:rPr lang="en-US" sz="2400" dirty="0"/>
              <a:t>—citizens should obey governments as they would their father; sovereign is honorable; citizens are respectful and obedient</a:t>
            </a:r>
          </a:p>
          <a:p>
            <a:pPr marL="640080" lvl="1" indent="-274320" algn="just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Leaders</a:t>
            </a:r>
            <a:r>
              <a:rPr lang="en-US" sz="2400" b="1" dirty="0"/>
              <a:t> </a:t>
            </a:r>
            <a:r>
              <a:rPr lang="en-US" sz="2400" dirty="0"/>
              <a:t>—seek moral perfection; set good examples for citizens</a:t>
            </a:r>
          </a:p>
        </p:txBody>
      </p:sp>
    </p:spTree>
    <p:extLst>
      <p:ext uri="{BB962C8B-B14F-4D97-AF65-F5344CB8AC3E}">
        <p14:creationId xmlns:p14="http://schemas.microsoft.com/office/powerpoint/2010/main" val="254631139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</a:rPr>
              <a:t>Quotes from Confucius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smtClean="0"/>
              <a:t>“Only the wisest and stupidest of men never change.”</a:t>
            </a:r>
          </a:p>
          <a:p>
            <a:pPr algn="just" eaLnBrk="1" hangingPunct="1"/>
            <a:r>
              <a:rPr lang="en-US" altLang="en-US" smtClean="0"/>
              <a:t>“Real knowledge is to know the extent of one’s ignorance.”</a:t>
            </a:r>
          </a:p>
          <a:p>
            <a:pPr algn="just" eaLnBrk="1" hangingPunct="1"/>
            <a:r>
              <a:rPr lang="en-US" altLang="en-US" smtClean="0"/>
              <a:t>"I hear and I forget. I see and I remember. I do and I understand." </a:t>
            </a:r>
          </a:p>
          <a:p>
            <a:pPr algn="just" eaLnBrk="1" hangingPunct="1"/>
            <a:r>
              <a:rPr lang="en-US" altLang="en-US" smtClean="0"/>
              <a:t>"Our greatest glory is not in never falling, but in rising every time we fall." </a:t>
            </a:r>
          </a:p>
        </p:txBody>
      </p:sp>
      <p:sp>
        <p:nvSpPr>
          <p:cNvPr id="71684" name="TextBox 1"/>
          <p:cNvSpPr txBox="1">
            <a:spLocks noChangeArrowheads="1"/>
          </p:cNvSpPr>
          <p:nvPr/>
        </p:nvSpPr>
        <p:spPr bwMode="auto">
          <a:xfrm>
            <a:off x="6858000" y="5430838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i="1">
                <a:solidFill>
                  <a:prstClr val="black"/>
                </a:solidFill>
              </a:rPr>
              <a:t>Take a moment and reflect on the meaning of each of the quotes.</a:t>
            </a:r>
          </a:p>
        </p:txBody>
      </p:sp>
    </p:spTree>
    <p:extLst>
      <p:ext uri="{BB962C8B-B14F-4D97-AF65-F5344CB8AC3E}">
        <p14:creationId xmlns:p14="http://schemas.microsoft.com/office/powerpoint/2010/main" val="313568821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The Chinese Religions/Philosophies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</a:rPr>
              <a:t>Daoism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holds that human happiness lies in maintaining proper harmony with nature.</a:t>
            </a:r>
            <a:endParaRPr lang="en-US" altLang="en-US" smtClean="0">
              <a:solidFill>
                <a:srgbClr val="92D050"/>
              </a:solidFill>
            </a:endParaRPr>
          </a:p>
        </p:txBody>
      </p:sp>
      <p:pic>
        <p:nvPicPr>
          <p:cNvPr id="67591" name="Picture 7" descr="C:\Users\e199800889\AppData\Local\Microsoft\Windows\Temporary Internet Files\Content.IE5\5ZFXU2AX\MC90003011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0"/>
            <a:ext cx="480797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22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Shintoism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It is a native ethnic religion of </a:t>
            </a:r>
            <a:r>
              <a:rPr lang="en-US" sz="2600" b="1" dirty="0">
                <a:solidFill>
                  <a:srgbClr val="FF0000"/>
                </a:solidFill>
              </a:rPr>
              <a:t>Japan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It focuses on </a:t>
            </a:r>
            <a:r>
              <a:rPr lang="en-US" sz="2600" b="1" dirty="0">
                <a:solidFill>
                  <a:srgbClr val="FF0000"/>
                </a:solidFill>
              </a:rPr>
              <a:t>nature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 and </a:t>
            </a:r>
            <a:r>
              <a:rPr lang="en-US" sz="2600" b="1" dirty="0">
                <a:solidFill>
                  <a:srgbClr val="FF0000"/>
                </a:solidFill>
              </a:rPr>
              <a:t>reverence of ancestors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Although it is no longer the state religion of Japan, it still thrives in the country.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00"/>
                </a:solidFill>
              </a:rPr>
              <a:t>Prayers </a:t>
            </a:r>
            <a:r>
              <a:rPr lang="en-US" sz="2600" dirty="0">
                <a:solidFill>
                  <a:schemeClr val="tx1">
                    <a:lumMod val="95000"/>
                  </a:schemeClr>
                </a:solidFill>
              </a:rPr>
              <a:t>are offered to ancestors and shrines mark reverence for house deities.</a:t>
            </a:r>
          </a:p>
        </p:txBody>
      </p:sp>
      <p:pic>
        <p:nvPicPr>
          <p:cNvPr id="73732" name="Picture 2" descr="C:\Users\Owner\AppData\Local\Microsoft\Windows\Temporary Internet Files\Content.IE5\H6MQ49SX\MC900390624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09601"/>
            <a:ext cx="18256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26156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Shamanism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676" y="2119314"/>
            <a:ext cx="6196013" cy="4052887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</a:rPr>
              <a:t>Shamanism</a:t>
            </a:r>
            <a:r>
              <a:rPr lang="en-US" altLang="en-US" b="1" smtClean="0">
                <a:solidFill>
                  <a:srgbClr val="FFFF00"/>
                </a:solidFill>
              </a:rPr>
              <a:t> </a:t>
            </a:r>
            <a:r>
              <a:rPr lang="en-US" altLang="en-US" smtClean="0"/>
              <a:t>is an ethnic religion in which people follow their shaman, a religious leader and teacher who is believed to be in contact with the supernatural.</a:t>
            </a:r>
          </a:p>
        </p:txBody>
      </p:sp>
      <p:pic>
        <p:nvPicPr>
          <p:cNvPr id="74756" name="Picture 3" descr="C:\Users\Owner\AppData\Local\Microsoft\Windows\Temporary Internet Files\Content.IE5\8ZXXAEK3\MC900332034[1].wm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657601"/>
            <a:ext cx="21336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Box 3"/>
          <p:cNvSpPr txBox="1">
            <a:spLocks noChangeArrowheads="1"/>
          </p:cNvSpPr>
          <p:nvPr/>
        </p:nvSpPr>
        <p:spPr bwMode="auto">
          <a:xfrm>
            <a:off x="2898775" y="4575176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Shamanism is reflected on the “totem poles” of North American natives.  </a:t>
            </a:r>
            <a:r>
              <a:rPr lang="en-US" altLang="en-US" sz="2000">
                <a:solidFill>
                  <a:prstClr val="black"/>
                </a:solidFill>
                <a:latin typeface="Corbel" panose="020B0503020204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altLang="en-US" sz="2000">
              <a:solidFill>
                <a:prstClr val="black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98373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Shamanism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1" y="1981201"/>
            <a:ext cx="6196013" cy="3603625"/>
          </a:xfrm>
        </p:spPr>
        <p:txBody>
          <a:bodyPr/>
          <a:lstStyle/>
          <a:p>
            <a:pPr algn="just" eaLnBrk="1" hangingPunct="1"/>
            <a:r>
              <a:rPr lang="en-US" altLang="en-US" b="1" smtClean="0">
                <a:solidFill>
                  <a:srgbClr val="FF0000"/>
                </a:solidFill>
              </a:rPr>
              <a:t>Shamans</a:t>
            </a:r>
            <a:r>
              <a:rPr lang="en-US" altLang="en-US" b="1" smtClean="0"/>
              <a:t> </a:t>
            </a:r>
            <a:r>
              <a:rPr lang="en-US" altLang="en-US" smtClean="0"/>
              <a:t>in East Asia are believed to be in contact with the ancestors.</a:t>
            </a:r>
          </a:p>
          <a:p>
            <a:pPr algn="just" eaLnBrk="1" hangingPunct="1"/>
            <a:r>
              <a:rPr lang="en-US" altLang="en-US" smtClean="0"/>
              <a:t>In Africa, shamanism takes the form of </a:t>
            </a:r>
            <a:r>
              <a:rPr lang="en-US" altLang="en-US" b="1" smtClean="0">
                <a:solidFill>
                  <a:srgbClr val="FF0000"/>
                </a:solidFill>
              </a:rPr>
              <a:t>animism</a:t>
            </a:r>
            <a:r>
              <a:rPr lang="en-US" altLang="en-US" smtClean="0"/>
              <a:t>, the belief that inanimate objects (rocks, rivers, plants) have spirits and conscious life.</a:t>
            </a:r>
          </a:p>
        </p:txBody>
      </p:sp>
      <p:pic>
        <p:nvPicPr>
          <p:cNvPr id="75780" name="Picture 6" descr="C:\Users\e199800889\AppData\Local\Microsoft\Windows\Temporary Internet Files\Content.IE5\HMVYKIT5\MC900058207[1].wmf"/>
          <p:cNvPicPr>
            <a:picLocks noChangeAspect="1" noChangeArrowheads="1"/>
          </p:cNvPicPr>
          <p:nvPr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4038600"/>
            <a:ext cx="2690813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98364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C00000"/>
                </a:solidFill>
                <a:cs typeface="Aharoni" pitchFamily="2" charset="0"/>
              </a:rPr>
              <a:t>Traditional Religions</a:t>
            </a:r>
            <a:endParaRPr lang="en-US" altLang="en-US" b="1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Traditional religions </a:t>
            </a:r>
            <a:r>
              <a:rPr lang="en-US" dirty="0" smtClean="0"/>
              <a:t>are an integral part of a local culture and society.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Example:  </a:t>
            </a:r>
            <a:r>
              <a:rPr lang="en-US" dirty="0" smtClean="0"/>
              <a:t>Shamanism</a:t>
            </a: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Example:  </a:t>
            </a:r>
            <a:r>
              <a:rPr lang="en-US" dirty="0" smtClean="0"/>
              <a:t>Native African religions</a:t>
            </a:r>
          </a:p>
          <a:p>
            <a:pPr marL="68263" indent="0" algn="just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37218" name="Picture 2" descr="C:\Users\Owner\AppData\Local\Microsoft\Windows\Temporary Internet Files\Content.IE5\BXPNTBME\MC900438062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0828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4407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Widescreen</PresentationFormat>
  <Paragraphs>74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Aharoni</vt:lpstr>
      <vt:lpstr>Arial</vt:lpstr>
      <vt:lpstr>Brush Script MT</vt:lpstr>
      <vt:lpstr>Calibri</vt:lpstr>
      <vt:lpstr>Constantia</vt:lpstr>
      <vt:lpstr>Corbel</vt:lpstr>
      <vt:lpstr>Franklin Gothic Book</vt:lpstr>
      <vt:lpstr>Garamond</vt:lpstr>
      <vt:lpstr>Rage Italic</vt:lpstr>
      <vt:lpstr>Wingdings</vt:lpstr>
      <vt:lpstr>Pushpin</vt:lpstr>
      <vt:lpstr>Religion and Philosophy: Part 6</vt:lpstr>
      <vt:lpstr>CONFUCIANISM</vt:lpstr>
      <vt:lpstr>Confucianism and Its Tenets</vt:lpstr>
      <vt:lpstr>Quotes from Confucius</vt:lpstr>
      <vt:lpstr>The Chinese Religions/Philosophies</vt:lpstr>
      <vt:lpstr>Shintoism</vt:lpstr>
      <vt:lpstr>Shamanism</vt:lpstr>
      <vt:lpstr>Shamanism</vt:lpstr>
      <vt:lpstr>Traditional Religions</vt:lpstr>
      <vt:lpstr>Asian Philosophies</vt:lpstr>
      <vt:lpstr>Naturalism</vt:lpstr>
      <vt:lpstr>Naturalism</vt:lpstr>
      <vt:lpstr>More about Naturalism…</vt:lpstr>
      <vt:lpstr>Legalism</vt:lpstr>
      <vt:lpstr>Legalism</vt:lpstr>
      <vt:lpstr>The Legalists’ View</vt:lpstr>
      <vt:lpstr>The Spatial Impact of Religions</vt:lpstr>
      <vt:lpstr>The Spatial Impact of Religions</vt:lpstr>
      <vt:lpstr>The Spatial Impact of Religions</vt:lpstr>
      <vt:lpstr>The Spatial Impact of Religions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 and Philosophy: Part 6</dc:title>
  <dc:creator>Flanary, Geri</dc:creator>
  <cp:lastModifiedBy>Flanary, Geri</cp:lastModifiedBy>
  <cp:revision>1</cp:revision>
  <dcterms:created xsi:type="dcterms:W3CDTF">2019-06-01T23:28:03Z</dcterms:created>
  <dcterms:modified xsi:type="dcterms:W3CDTF">2019-06-01T23:28:22Z</dcterms:modified>
</cp:coreProperties>
</file>